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56" r:id="rId2"/>
    <p:sldId id="257" r:id="rId3"/>
    <p:sldId id="258" r:id="rId4"/>
    <p:sldId id="260" r:id="rId5"/>
    <p:sldId id="263" r:id="rId6"/>
    <p:sldId id="264" r:id="rId7"/>
    <p:sldId id="265" r:id="rId8"/>
    <p:sldId id="266" r:id="rId9"/>
    <p:sldId id="267" r:id="rId10"/>
    <p:sldId id="268" r:id="rId11"/>
    <p:sldId id="269" r:id="rId12"/>
    <p:sldId id="270" r:id="rId13"/>
    <p:sldId id="273" r:id="rId14"/>
    <p:sldId id="271" r:id="rId15"/>
    <p:sldId id="275" r:id="rId16"/>
    <p:sldId id="274" r:id="rId17"/>
    <p:sldId id="272"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F5F9"/>
    <a:srgbClr val="009DD9"/>
    <a:srgbClr val="00BFFF"/>
    <a:srgbClr val="00B0FF"/>
    <a:srgbClr val="01B0FF"/>
    <a:srgbClr val="21C0FF"/>
    <a:srgbClr val="FF33CC"/>
    <a:srgbClr val="EF210B"/>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01" autoAdjust="0"/>
  </p:normalViewPr>
  <p:slideViewPr>
    <p:cSldViewPr>
      <p:cViewPr varScale="1">
        <p:scale>
          <a:sx n="81" d="100"/>
          <a:sy n="81" d="100"/>
        </p:scale>
        <p:origin x="-124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CA12A5-44BE-413E-BF1C-425ADBA4ACB7}" type="datetimeFigureOut">
              <a:rPr lang="zh-CN" altLang="en-US" smtClean="0"/>
              <a:pPr/>
              <a:t>2017/10/27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223152-05E0-49D9-8EC8-3EDCDDD2B6E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223152-05E0-49D9-8EC8-3EDCDDD2B6EB}" type="slidenum">
              <a:rPr lang="zh-CN" altLang="en-US" smtClean="0"/>
              <a:pPr/>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530820CF-B880-4189-942D-D702A7CBA730}" type="datetimeFigureOut">
              <a:rPr lang="zh-CN" altLang="en-US" smtClean="0"/>
              <a:pPr/>
              <a:t>2017/10/27</a:t>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0C913308-F349-4B6D-A68A-DD1791B4A57B}" type="slidenum">
              <a:rPr lang="zh-CN" altLang="en-US" smtClean="0"/>
              <a:pPr/>
              <a:t>‹#›</a:t>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0820CF-B880-4189-942D-D702A7CBA730}" type="datetimeFigureOut">
              <a:rPr lang="zh-CN" altLang="en-US" smtClean="0"/>
              <a:pPr/>
              <a:t>2017/10/27</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pPr/>
              <a:t>‹#›</a:t>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ales@jbpharm.c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714356"/>
            <a:ext cx="7772400" cy="1362456"/>
          </a:xfrm>
        </p:spPr>
        <p:txBody>
          <a:bodyPr>
            <a:normAutofit fontScale="90000"/>
          </a:bodyPr>
          <a:lstStyle/>
          <a:p>
            <a:pPr algn="ctr"/>
            <a:r>
              <a:rPr lang="en-US" altLang="zh-CN" b="1" dirty="0" smtClean="0"/>
              <a:t/>
            </a:r>
            <a:br>
              <a:rPr lang="en-US" altLang="zh-CN" b="1" dirty="0" smtClean="0"/>
            </a:br>
            <a:r>
              <a:rPr lang="en-US" altLang="zh-CN" b="1" dirty="0" smtClean="0"/>
              <a:t/>
            </a:r>
            <a:br>
              <a:rPr lang="en-US" altLang="zh-CN" b="1" dirty="0" smtClean="0"/>
            </a:br>
            <a:r>
              <a:rPr lang="en-US" altLang="zh-CN" b="1" dirty="0" smtClean="0"/>
              <a:t/>
            </a:r>
            <a:br>
              <a:rPr lang="en-US" altLang="zh-CN" b="1" dirty="0" smtClean="0"/>
            </a:br>
            <a:r>
              <a:rPr lang="zh-CN" altLang="en-US" dirty="0" smtClean="0"/>
              <a:t/>
            </a:r>
            <a:br>
              <a:rPr lang="zh-CN" altLang="en-US" dirty="0" smtClean="0"/>
            </a:br>
            <a:r>
              <a:rPr lang="zh-CN" altLang="en-US" dirty="0" smtClean="0">
                <a:solidFill>
                  <a:schemeClr val="bg1"/>
                </a:solidFill>
              </a:rPr>
              <a:t/>
            </a:r>
            <a:br>
              <a:rPr lang="zh-CN" altLang="en-US" dirty="0" smtClean="0">
                <a:solidFill>
                  <a:schemeClr val="bg1"/>
                </a:solidFill>
              </a:rPr>
            </a:br>
            <a:r>
              <a:rPr lang="zh-CN" altLang="en-US" sz="4400" dirty="0" smtClean="0">
                <a:solidFill>
                  <a:schemeClr val="bg1"/>
                </a:solidFill>
              </a:rPr>
              <a:t>第三届全国多肽药物研发及规模化  生产前沿技术学术交流会</a:t>
            </a:r>
            <a:endParaRPr lang="zh-CN" altLang="en-US" sz="4400" dirty="0">
              <a:solidFill>
                <a:schemeClr val="bg1"/>
              </a:solidFill>
            </a:endParaRPr>
          </a:p>
        </p:txBody>
      </p:sp>
      <p:sp>
        <p:nvSpPr>
          <p:cNvPr id="3" name="内容占位符 2"/>
          <p:cNvSpPr>
            <a:spLocks noGrp="1"/>
          </p:cNvSpPr>
          <p:nvPr>
            <p:ph type="body" idx="1"/>
          </p:nvPr>
        </p:nvSpPr>
        <p:spPr>
          <a:xfrm>
            <a:off x="530352" y="2000240"/>
            <a:ext cx="7772400" cy="4572032"/>
          </a:xfrm>
        </p:spPr>
        <p:txBody>
          <a:bodyPr>
            <a:normAutofit/>
          </a:bodyPr>
          <a:lstStyle/>
          <a:p>
            <a:endParaRPr lang="zh-CN" altLang="en-US" dirty="0" smtClean="0"/>
          </a:p>
          <a:p>
            <a:endParaRPr lang="zh-CN" altLang="en-US" dirty="0" smtClean="0"/>
          </a:p>
          <a:p>
            <a:pPr algn="ctr">
              <a:buNone/>
            </a:pPr>
            <a:r>
              <a:rPr lang="zh-CN" altLang="en-US" sz="6600" b="1" dirty="0" smtClean="0">
                <a:solidFill>
                  <a:srgbClr val="FF0000"/>
                </a:solidFill>
                <a:latin typeface="+mj-ea"/>
                <a:ea typeface="+mj-ea"/>
              </a:rPr>
              <a:t>会议手册</a:t>
            </a:r>
          </a:p>
          <a:p>
            <a:pPr>
              <a:buNone/>
            </a:pPr>
            <a:r>
              <a:rPr lang="en-US" b="1" dirty="0" smtClean="0"/>
              <a:t> </a:t>
            </a:r>
          </a:p>
          <a:p>
            <a:pPr>
              <a:buNone/>
            </a:pPr>
            <a:r>
              <a:rPr lang="zh-CN" altLang="en-US" sz="1800" b="1" dirty="0" smtClean="0"/>
              <a:t>                                      </a:t>
            </a:r>
            <a:endParaRPr lang="en-US" altLang="zh-CN" sz="1800" b="1" dirty="0" smtClean="0">
              <a:solidFill>
                <a:schemeClr val="bg1"/>
              </a:solidFill>
            </a:endParaRPr>
          </a:p>
          <a:p>
            <a:pPr>
              <a:buNone/>
            </a:pPr>
            <a:r>
              <a:rPr lang="en-US" altLang="zh-CN" sz="1800" b="1" dirty="0" smtClean="0">
                <a:solidFill>
                  <a:schemeClr val="bg1"/>
                </a:solidFill>
              </a:rPr>
              <a:t>                                      </a:t>
            </a:r>
            <a:r>
              <a:rPr lang="zh-CN" altLang="en-US" sz="2000" b="1" dirty="0" smtClean="0">
                <a:solidFill>
                  <a:schemeClr val="bg1"/>
                </a:solidFill>
                <a:latin typeface="+mj-ea"/>
                <a:ea typeface="+mj-ea"/>
              </a:rPr>
              <a:t>主办单位：海南省药学会</a:t>
            </a:r>
            <a:endParaRPr lang="zh-CN" altLang="en-US" sz="2000" dirty="0" smtClean="0">
              <a:solidFill>
                <a:schemeClr val="bg1"/>
              </a:solidFill>
              <a:latin typeface="+mj-ea"/>
              <a:ea typeface="+mj-ea"/>
            </a:endParaRPr>
          </a:p>
          <a:p>
            <a:pPr algn="ctr">
              <a:buNone/>
            </a:pPr>
            <a:r>
              <a:rPr lang="zh-CN" altLang="en-US" sz="2000" b="1" dirty="0" smtClean="0">
                <a:solidFill>
                  <a:schemeClr val="bg1"/>
                </a:solidFill>
                <a:latin typeface="+mj-ea"/>
                <a:ea typeface="+mj-ea"/>
              </a:rPr>
              <a:t>      协办单位：海南建邦制药科技有限公司</a:t>
            </a:r>
            <a:endParaRPr lang="zh-CN" altLang="en-US" sz="2000" dirty="0" smtClean="0">
              <a:solidFill>
                <a:schemeClr val="bg1"/>
              </a:solidFill>
              <a:latin typeface="+mj-ea"/>
              <a:ea typeface="+mj-ea"/>
            </a:endParaRPr>
          </a:p>
          <a:p>
            <a:pPr algn="ctr">
              <a:buNone/>
            </a:pPr>
            <a:r>
              <a:rPr lang="en-US" sz="2000" b="1" dirty="0" smtClean="0">
                <a:solidFill>
                  <a:schemeClr val="bg1"/>
                </a:solidFill>
                <a:latin typeface="+mj-ea"/>
                <a:ea typeface="+mj-ea"/>
              </a:rPr>
              <a:t>       </a:t>
            </a:r>
            <a:r>
              <a:rPr lang="zh-CN" altLang="en-US" sz="2000" b="1" dirty="0" smtClean="0">
                <a:solidFill>
                  <a:schemeClr val="bg1"/>
                </a:solidFill>
                <a:latin typeface="+mj-ea"/>
                <a:ea typeface="+mj-ea"/>
              </a:rPr>
              <a:t>时</a:t>
            </a:r>
            <a:r>
              <a:rPr lang="en-US" sz="2000" b="1" dirty="0" smtClean="0">
                <a:solidFill>
                  <a:schemeClr val="bg1"/>
                </a:solidFill>
                <a:latin typeface="+mj-ea"/>
                <a:ea typeface="+mj-ea"/>
              </a:rPr>
              <a:t>       </a:t>
            </a:r>
            <a:r>
              <a:rPr lang="zh-CN" altLang="en-US" sz="2000" b="1" dirty="0" smtClean="0">
                <a:solidFill>
                  <a:schemeClr val="bg1"/>
                </a:solidFill>
                <a:latin typeface="+mj-ea"/>
                <a:ea typeface="+mj-ea"/>
              </a:rPr>
              <a:t>间：</a:t>
            </a:r>
            <a:r>
              <a:rPr lang="en-US" altLang="en-US" sz="2000" b="1" dirty="0" smtClean="0">
                <a:solidFill>
                  <a:schemeClr val="bg1"/>
                </a:solidFill>
                <a:latin typeface="+mj-ea"/>
                <a:ea typeface="+mj-ea"/>
              </a:rPr>
              <a:t>2017</a:t>
            </a:r>
            <a:r>
              <a:rPr lang="zh-CN" altLang="en-US" sz="2000" b="1" dirty="0" smtClean="0">
                <a:solidFill>
                  <a:schemeClr val="bg1"/>
                </a:solidFill>
                <a:latin typeface="+mj-ea"/>
                <a:ea typeface="+mj-ea"/>
              </a:rPr>
              <a:t>年</a:t>
            </a:r>
            <a:r>
              <a:rPr lang="en-US" altLang="en-US" sz="2000" b="1" dirty="0" smtClean="0">
                <a:solidFill>
                  <a:schemeClr val="bg1"/>
                </a:solidFill>
                <a:latin typeface="+mj-ea"/>
                <a:ea typeface="+mj-ea"/>
              </a:rPr>
              <a:t>11</a:t>
            </a:r>
            <a:r>
              <a:rPr lang="zh-CN" altLang="en-US" sz="2000" b="1" dirty="0" smtClean="0">
                <a:solidFill>
                  <a:schemeClr val="bg1"/>
                </a:solidFill>
                <a:latin typeface="+mj-ea"/>
                <a:ea typeface="+mj-ea"/>
              </a:rPr>
              <a:t>月</a:t>
            </a:r>
            <a:r>
              <a:rPr lang="en-US" altLang="en-US" sz="2000" b="1" dirty="0" smtClean="0">
                <a:solidFill>
                  <a:schemeClr val="bg1"/>
                </a:solidFill>
                <a:latin typeface="+mj-ea"/>
                <a:ea typeface="+mj-ea"/>
              </a:rPr>
              <a:t>08</a:t>
            </a:r>
            <a:r>
              <a:rPr lang="zh-CN" altLang="en-US" sz="2000" b="1" dirty="0" smtClean="0">
                <a:solidFill>
                  <a:schemeClr val="bg1"/>
                </a:solidFill>
                <a:latin typeface="+mj-ea"/>
                <a:ea typeface="+mj-ea"/>
              </a:rPr>
              <a:t>日</a:t>
            </a:r>
            <a:r>
              <a:rPr lang="en-US" altLang="zh-CN" sz="2000" b="1" dirty="0" smtClean="0">
                <a:solidFill>
                  <a:schemeClr val="bg1"/>
                </a:solidFill>
                <a:latin typeface="+mj-ea"/>
                <a:ea typeface="+mj-ea"/>
              </a:rPr>
              <a:t>—</a:t>
            </a:r>
            <a:r>
              <a:rPr lang="en-US" altLang="en-US" sz="2000" b="1" dirty="0" smtClean="0">
                <a:solidFill>
                  <a:schemeClr val="bg1"/>
                </a:solidFill>
                <a:latin typeface="+mj-ea"/>
                <a:ea typeface="+mj-ea"/>
              </a:rPr>
              <a:t>10</a:t>
            </a:r>
            <a:r>
              <a:rPr lang="zh-CN" altLang="en-US" sz="2000" b="1" dirty="0" smtClean="0">
                <a:solidFill>
                  <a:schemeClr val="bg1"/>
                </a:solidFill>
                <a:latin typeface="+mj-ea"/>
                <a:ea typeface="+mj-ea"/>
              </a:rPr>
              <a:t>日</a:t>
            </a:r>
            <a:endParaRPr lang="en-US" altLang="zh-CN" sz="2000" b="1" dirty="0" smtClean="0">
              <a:solidFill>
                <a:schemeClr val="bg1"/>
              </a:solidFill>
              <a:latin typeface="+mj-ea"/>
              <a:ea typeface="+mj-ea"/>
            </a:endParaRPr>
          </a:p>
          <a:p>
            <a:pPr>
              <a:buNone/>
            </a:pPr>
            <a:r>
              <a:rPr lang="en-US" altLang="zh-CN" sz="2000" b="1" dirty="0" smtClean="0">
                <a:solidFill>
                  <a:schemeClr val="bg1"/>
                </a:solidFill>
                <a:latin typeface="+mj-ea"/>
                <a:ea typeface="+mj-ea"/>
              </a:rPr>
              <a:t>                </a:t>
            </a:r>
            <a:r>
              <a:rPr lang="zh-CN" altLang="en-US" sz="2000" b="1" dirty="0" smtClean="0">
                <a:solidFill>
                  <a:schemeClr val="bg1"/>
                </a:solidFill>
                <a:latin typeface="+mj-ea"/>
                <a:ea typeface="+mj-ea"/>
              </a:rPr>
              <a:t>地</a:t>
            </a:r>
            <a:r>
              <a:rPr lang="en-US" sz="2000" b="1" dirty="0" smtClean="0">
                <a:solidFill>
                  <a:schemeClr val="bg1"/>
                </a:solidFill>
                <a:latin typeface="+mj-ea"/>
                <a:ea typeface="+mj-ea"/>
              </a:rPr>
              <a:t>        </a:t>
            </a:r>
            <a:r>
              <a:rPr lang="zh-CN" altLang="en-US" sz="2000" b="1" dirty="0" smtClean="0">
                <a:solidFill>
                  <a:schemeClr val="bg1"/>
                </a:solidFill>
                <a:latin typeface="+mj-ea"/>
                <a:ea typeface="+mj-ea"/>
              </a:rPr>
              <a:t>点：海南海口华彩华邑酒店</a:t>
            </a:r>
            <a:endParaRPr lang="zh-CN" altLang="en-US" sz="2000" dirty="0" smtClean="0">
              <a:solidFill>
                <a:schemeClr val="bg1"/>
              </a:solidFill>
              <a:latin typeface="+mj-ea"/>
              <a:ea typeface="+mj-ea"/>
            </a:endParaRPr>
          </a:p>
          <a:p>
            <a:endParaRPr lang="zh-CN" alt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323528" y="980728"/>
          <a:ext cx="8437728" cy="5427374"/>
        </p:xfrm>
        <a:graphic>
          <a:graphicData uri="http://schemas.openxmlformats.org/drawingml/2006/table">
            <a:tbl>
              <a:tblPr firstRow="1" bandRow="1">
                <a:tableStyleId>{284E427A-3D55-4303-BF80-6455036E1DE7}</a:tableStyleId>
              </a:tblPr>
              <a:tblGrid>
                <a:gridCol w="1224136"/>
                <a:gridCol w="1766000"/>
                <a:gridCol w="3935693"/>
                <a:gridCol w="1511899"/>
              </a:tblGrid>
              <a:tr h="4952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lumMod val="95000"/>
                              <a:lumOff val="5000"/>
                            </a:schemeClr>
                          </a:solidFill>
                        </a:rPr>
                        <a:t>日期</a:t>
                      </a:r>
                      <a:endParaRPr lang="zh-CN" altLang="en-US" sz="2400" dirty="0" smtClean="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时间</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议程</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570903">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latin typeface="+mn-ea"/>
                          <a:ea typeface="+mn-ea"/>
                        </a:rPr>
                        <a:t>11.09</a:t>
                      </a:r>
                      <a:endParaRPr lang="zh-CN" altLang="en-US" sz="1800" b="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ea"/>
                          <a:ea typeface="+mn-ea"/>
                          <a:cs typeface="+mn-cs"/>
                        </a:rPr>
                        <a:t>16:20-16:50</a:t>
                      </a:r>
                      <a:r>
                        <a:rPr kumimoji="0" lang="en-US" sz="1800" kern="1200" dirty="0" smtClean="0">
                          <a:solidFill>
                            <a:schemeClr val="dk1"/>
                          </a:solidFill>
                          <a:latin typeface="+mn-lt"/>
                          <a:ea typeface="+mn-ea"/>
                          <a:cs typeface="+mn-cs"/>
                        </a:rPr>
                        <a:t> </a:t>
                      </a:r>
                      <a:endParaRPr lang="zh-CN" altLang="en-US" sz="18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zh-CN" sz="1800" b="1" kern="1200" dirty="0" smtClean="0">
                          <a:solidFill>
                            <a:schemeClr val="dk1"/>
                          </a:solidFill>
                          <a:latin typeface="+mn-lt"/>
                          <a:ea typeface="+mn-ea"/>
                          <a:cs typeface="+mn-cs"/>
                        </a:rPr>
                        <a:t>多肽研发的质量风险管理</a:t>
                      </a:r>
                      <a:endParaRPr lang="zh-CN" altLang="en-US" sz="1800" b="1"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1740954">
                <a:tc vMerge="1">
                  <a:txBody>
                    <a:bodyPr/>
                    <a:lstStyle/>
                    <a:p>
                      <a:endParaRPr kumimoji="0" lang="en-US" altLang="zh-CN" sz="1800" b="1" kern="12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0" lang="zh-CN" altLang="zh-CN" sz="1800" b="1" kern="1200" dirty="0" smtClean="0">
                          <a:solidFill>
                            <a:schemeClr val="dk1"/>
                          </a:solidFill>
                          <a:latin typeface="+mn-lt"/>
                          <a:ea typeface="+mn-ea"/>
                          <a:cs typeface="+mn-cs"/>
                        </a:rPr>
                        <a:t>王仁友</a:t>
                      </a:r>
                      <a:endParaRPr kumimoji="0" lang="zh-CN" altLang="zh-CN" sz="1800" kern="1200" dirty="0" smtClean="0">
                        <a:solidFill>
                          <a:schemeClr val="dk1"/>
                        </a:solidFill>
                        <a:latin typeface="+mn-lt"/>
                        <a:ea typeface="+mn-ea"/>
                        <a:cs typeface="+mn-cs"/>
                      </a:endParaRPr>
                    </a:p>
                    <a:p>
                      <a:r>
                        <a:rPr kumimoji="0" lang="en-US" altLang="zh-CN" sz="1800" kern="1200" dirty="0" smtClean="0">
                          <a:solidFill>
                            <a:schemeClr val="dk1"/>
                          </a:solidFill>
                          <a:latin typeface="+mn-lt"/>
                          <a:ea typeface="+mn-ea"/>
                          <a:cs typeface="+mn-cs"/>
                        </a:rPr>
                        <a:t>      </a:t>
                      </a:r>
                      <a:r>
                        <a:rPr kumimoji="0" lang="zh-CN" altLang="zh-CN" sz="1800" kern="1200" dirty="0" smtClean="0">
                          <a:solidFill>
                            <a:schemeClr val="dk1"/>
                          </a:solidFill>
                          <a:latin typeface="+mn-lt"/>
                          <a:ea typeface="+mn-ea"/>
                          <a:cs typeface="+mn-cs"/>
                        </a:rPr>
                        <a:t>中</a:t>
                      </a:r>
                      <a:r>
                        <a:rPr kumimoji="0" lang="zh-CN" altLang="zh-CN" sz="1600" kern="1200" dirty="0" smtClean="0">
                          <a:solidFill>
                            <a:schemeClr val="dk1"/>
                          </a:solidFill>
                          <a:latin typeface="+mn-ea"/>
                          <a:ea typeface="+mn-ea"/>
                          <a:cs typeface="+mn-cs"/>
                        </a:rPr>
                        <a:t>国药科大学</a:t>
                      </a:r>
                      <a:r>
                        <a:rPr kumimoji="0" lang="en-US" altLang="zh-CN" sz="1600" kern="1200" dirty="0" smtClean="0">
                          <a:solidFill>
                            <a:schemeClr val="dk1"/>
                          </a:solidFill>
                          <a:latin typeface="+mn-ea"/>
                          <a:ea typeface="+mn-ea"/>
                          <a:cs typeface="+mn-cs"/>
                        </a:rPr>
                        <a:t>96</a:t>
                      </a:r>
                      <a:r>
                        <a:rPr kumimoji="0" lang="zh-CN" altLang="zh-CN" sz="1600" kern="1200" dirty="0" smtClean="0">
                          <a:solidFill>
                            <a:schemeClr val="dk1"/>
                          </a:solidFill>
                          <a:latin typeface="+mn-ea"/>
                          <a:ea typeface="+mn-ea"/>
                          <a:cs typeface="+mn-cs"/>
                        </a:rPr>
                        <a:t>届生物技术专业毕业，现为济南康和医药科技有限公司多肽制药部经理，有十多年的多肽药品研发及项目管理经历，对多肽研发技术及法规要求有深刻理解。</a:t>
                      </a:r>
                      <a:endParaRPr kumimoji="0" lang="zh-CN" altLang="en-US" sz="1600" kern="1200" dirty="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517106">
                <a:tc vMerge="1">
                  <a:txBody>
                    <a:bodyPr/>
                    <a:lstStyle/>
                    <a:p>
                      <a:endParaRPr lang="zh-CN" altLang="en-US"/>
                    </a:p>
                  </a:txBody>
                  <a:tcPr/>
                </a:tc>
                <a:tc>
                  <a:txBody>
                    <a:bodyPr/>
                    <a:lstStyle/>
                    <a:p>
                      <a:pPr algn="ctr"/>
                      <a:r>
                        <a:rPr kumimoji="0" lang="en-US" altLang="zh-CN" sz="1800" b="1" kern="1200" dirty="0" smtClean="0">
                          <a:solidFill>
                            <a:schemeClr val="dk1"/>
                          </a:solidFill>
                          <a:latin typeface="+mn-ea"/>
                          <a:ea typeface="+mn-ea"/>
                          <a:cs typeface="+mn-cs"/>
                        </a:rPr>
                        <a:t>17:00-17:30</a:t>
                      </a:r>
                      <a:endParaRPr kumimoji="0" lang="zh-CN" altLang="en-US" sz="1800" b="1" kern="1200" dirty="0" smtClean="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algn="ctr"/>
                      <a:r>
                        <a:rPr kumimoji="0" lang="en-US" altLang="zh-CN" sz="1800" b="1" kern="1200" dirty="0" err="1" smtClean="0">
                          <a:solidFill>
                            <a:schemeClr val="dk1"/>
                          </a:solidFill>
                          <a:latin typeface="+mn-lt"/>
                          <a:ea typeface="+mn-ea"/>
                          <a:cs typeface="+mn-cs"/>
                        </a:rPr>
                        <a:t>GnRH</a:t>
                      </a:r>
                      <a:r>
                        <a:rPr kumimoji="0" lang="zh-CN" altLang="zh-CN" sz="1800" b="1" kern="1200" dirty="0" smtClean="0">
                          <a:solidFill>
                            <a:schemeClr val="dk1"/>
                          </a:solidFill>
                          <a:latin typeface="+mn-lt"/>
                          <a:ea typeface="+mn-ea"/>
                          <a:cs typeface="+mn-cs"/>
                        </a:rPr>
                        <a:t>类似物原料药工艺开发 </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1979258">
                <a:tc vMerge="1">
                  <a:txBody>
                    <a:bodyPr/>
                    <a:lstStyle/>
                    <a:p>
                      <a:endParaRPr lang="zh-CN" altLang="en-US"/>
                    </a:p>
                  </a:txBody>
                  <a:tcPr/>
                </a:tc>
                <a:tc gridSpan="2">
                  <a:txBody>
                    <a:bodyPr/>
                    <a:lstStyle/>
                    <a:p>
                      <a:r>
                        <a:rPr kumimoji="0" lang="zh-CN" altLang="zh-CN" sz="1800" b="1" kern="1200" dirty="0" smtClean="0">
                          <a:solidFill>
                            <a:schemeClr val="dk1"/>
                          </a:solidFill>
                          <a:latin typeface="+mn-lt"/>
                          <a:ea typeface="+mn-ea"/>
                          <a:cs typeface="+mn-cs"/>
                        </a:rPr>
                        <a:t>陈晓航</a:t>
                      </a:r>
                      <a:endParaRPr kumimoji="0" lang="zh-CN" altLang="zh-CN" sz="1800" kern="1200" dirty="0" smtClean="0">
                        <a:solidFill>
                          <a:schemeClr val="dk1"/>
                        </a:solidFill>
                        <a:latin typeface="+mn-lt"/>
                        <a:ea typeface="+mn-ea"/>
                        <a:cs typeface="+mn-cs"/>
                      </a:endParaRPr>
                    </a:p>
                    <a:p>
                      <a:r>
                        <a:rPr kumimoji="0" lang="en-US" altLang="zh-CN" sz="1800" b="1" kern="1200" dirty="0" smtClean="0">
                          <a:solidFill>
                            <a:schemeClr val="dk1"/>
                          </a:solidFill>
                          <a:latin typeface="+mn-lt"/>
                          <a:ea typeface="+mn-ea"/>
                          <a:cs typeface="+mn-cs"/>
                        </a:rPr>
                        <a:t>     </a:t>
                      </a:r>
                      <a:r>
                        <a:rPr kumimoji="0" lang="en-US" altLang="zh-CN" sz="1600" kern="1200" dirty="0" smtClean="0">
                          <a:solidFill>
                            <a:schemeClr val="dk1"/>
                          </a:solidFill>
                          <a:latin typeface="+mn-ea"/>
                          <a:ea typeface="+mn-ea"/>
                          <a:cs typeface="+mn-cs"/>
                        </a:rPr>
                        <a:t>1998</a:t>
                      </a:r>
                      <a:r>
                        <a:rPr kumimoji="0" lang="zh-CN" altLang="zh-CN" sz="1600" kern="1200" dirty="0" smtClean="0">
                          <a:solidFill>
                            <a:schemeClr val="dk1"/>
                          </a:solidFill>
                          <a:latin typeface="+mn-ea"/>
                          <a:ea typeface="+mn-ea"/>
                          <a:cs typeface="+mn-cs"/>
                        </a:rPr>
                        <a:t>年毕业于兰州大学化学系获学士学位，</a:t>
                      </a:r>
                      <a:r>
                        <a:rPr kumimoji="0" lang="en-US" altLang="zh-CN" sz="1600" kern="1200" dirty="0" smtClean="0">
                          <a:solidFill>
                            <a:schemeClr val="dk1"/>
                          </a:solidFill>
                          <a:latin typeface="+mn-ea"/>
                          <a:ea typeface="+mn-ea"/>
                          <a:cs typeface="+mn-cs"/>
                        </a:rPr>
                        <a:t>2009</a:t>
                      </a:r>
                      <a:r>
                        <a:rPr kumimoji="0" lang="zh-CN" altLang="zh-CN" sz="1600" kern="1200" dirty="0" smtClean="0">
                          <a:solidFill>
                            <a:schemeClr val="dk1"/>
                          </a:solidFill>
                          <a:latin typeface="+mn-ea"/>
                          <a:ea typeface="+mn-ea"/>
                          <a:cs typeface="+mn-cs"/>
                        </a:rPr>
                        <a:t>年毕业于浙江大学化学系获博士学位。攻读博士研究生期间主要研究方向为有机发光材料的设计、合成与性质研究。曾发表</a:t>
                      </a:r>
                      <a:r>
                        <a:rPr kumimoji="0" lang="en-US" altLang="zh-CN" sz="1600" kern="1200" dirty="0" smtClean="0">
                          <a:solidFill>
                            <a:schemeClr val="dk1"/>
                          </a:solidFill>
                          <a:latin typeface="+mn-ea"/>
                          <a:ea typeface="+mn-ea"/>
                          <a:cs typeface="+mn-cs"/>
                        </a:rPr>
                        <a:t>SCI</a:t>
                      </a:r>
                      <a:r>
                        <a:rPr kumimoji="0" lang="zh-CN" altLang="zh-CN" sz="1600" kern="1200" dirty="0" smtClean="0">
                          <a:solidFill>
                            <a:schemeClr val="dk1"/>
                          </a:solidFill>
                          <a:latin typeface="+mn-ea"/>
                          <a:ea typeface="+mn-ea"/>
                          <a:cs typeface="+mn-cs"/>
                        </a:rPr>
                        <a:t>论文</a:t>
                      </a:r>
                      <a:r>
                        <a:rPr kumimoji="0" lang="en-US" altLang="zh-CN" sz="1600" kern="1200" dirty="0" smtClean="0">
                          <a:solidFill>
                            <a:schemeClr val="dk1"/>
                          </a:solidFill>
                          <a:latin typeface="+mn-ea"/>
                          <a:ea typeface="+mn-ea"/>
                          <a:cs typeface="+mn-cs"/>
                        </a:rPr>
                        <a:t>5</a:t>
                      </a:r>
                      <a:r>
                        <a:rPr kumimoji="0" lang="zh-CN" altLang="zh-CN" sz="1600" kern="1200" dirty="0" smtClean="0">
                          <a:solidFill>
                            <a:schemeClr val="dk1"/>
                          </a:solidFill>
                          <a:latin typeface="+mn-ea"/>
                          <a:ea typeface="+mn-ea"/>
                          <a:cs typeface="+mn-cs"/>
                        </a:rPr>
                        <a:t>篇，授权专利</a:t>
                      </a:r>
                      <a:r>
                        <a:rPr kumimoji="0" lang="en-US" altLang="zh-CN" sz="1600" kern="1200" dirty="0" smtClean="0">
                          <a:solidFill>
                            <a:schemeClr val="dk1"/>
                          </a:solidFill>
                          <a:latin typeface="+mn-ea"/>
                          <a:ea typeface="+mn-ea"/>
                          <a:cs typeface="+mn-cs"/>
                        </a:rPr>
                        <a:t>5</a:t>
                      </a:r>
                      <a:r>
                        <a:rPr kumimoji="0" lang="zh-CN" altLang="zh-CN" sz="1600" kern="1200" dirty="0" smtClean="0">
                          <a:solidFill>
                            <a:schemeClr val="dk1"/>
                          </a:solidFill>
                          <a:latin typeface="+mn-ea"/>
                          <a:ea typeface="+mn-ea"/>
                          <a:cs typeface="+mn-cs"/>
                        </a:rPr>
                        <a:t>项。毕业后在国内知名制药企业和药物研发企业工作多年。工作期间参与并完成某类新型药物分子设计及合成工作，获得具有强细胞内、外活性的多个化合物，并具有极佳的溶解性和较低的毒性。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pic>
        <p:nvPicPr>
          <p:cNvPr id="6" name="图片 5" descr="C:\Users\Administrator\Documents\Tencent Files\2220462402\Image\C2C\BA67E370911828938166C5F6FA2DC2A1.png"/>
          <p:cNvPicPr/>
          <p:nvPr/>
        </p:nvPicPr>
        <p:blipFill>
          <a:blip r:embed="rId2" cstate="print"/>
          <a:srcRect/>
          <a:stretch>
            <a:fillRect/>
          </a:stretch>
        </p:blipFill>
        <p:spPr bwMode="auto">
          <a:xfrm>
            <a:off x="7380312" y="2132856"/>
            <a:ext cx="1224136" cy="1440160"/>
          </a:xfrm>
          <a:prstGeom prst="rect">
            <a:avLst/>
          </a:prstGeom>
          <a:noFill/>
          <a:ln w="9525">
            <a:noFill/>
            <a:miter lim="800000"/>
            <a:headEnd/>
            <a:tailEnd/>
          </a:ln>
        </p:spPr>
      </p:pic>
      <p:pic>
        <p:nvPicPr>
          <p:cNvPr id="7" name="图片 6" descr="C:\Users\Administrator\Documents\Tencent Files\2220462402\Image\C2C\02740CA733E1D027073595391315A9B7.png"/>
          <p:cNvPicPr/>
          <p:nvPr/>
        </p:nvPicPr>
        <p:blipFill>
          <a:blip r:embed="rId3" cstate="print"/>
          <a:srcRect/>
          <a:stretch>
            <a:fillRect/>
          </a:stretch>
        </p:blipFill>
        <p:spPr bwMode="auto">
          <a:xfrm>
            <a:off x="7452320" y="4581128"/>
            <a:ext cx="1224136" cy="165618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323528" y="1052736"/>
          <a:ext cx="8509736" cy="5203637"/>
        </p:xfrm>
        <a:graphic>
          <a:graphicData uri="http://schemas.openxmlformats.org/drawingml/2006/table">
            <a:tbl>
              <a:tblPr firstRow="1" bandRow="1">
                <a:tableStyleId>{284E427A-3D55-4303-BF80-6455036E1DE7}</a:tableStyleId>
              </a:tblPr>
              <a:tblGrid>
                <a:gridCol w="1296970"/>
                <a:gridCol w="1765174"/>
                <a:gridCol w="4090270"/>
                <a:gridCol w="1357322"/>
              </a:tblGrid>
              <a:tr h="501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lumMod val="95000"/>
                              <a:lumOff val="5000"/>
                            </a:schemeClr>
                          </a:solidFill>
                        </a:rPr>
                        <a:t>日期</a:t>
                      </a:r>
                      <a:endParaRPr lang="zh-CN" altLang="en-US" sz="2400" dirty="0" smtClean="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时间</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议程</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577540">
                <a:tc rowSpan="4">
                  <a:txBody>
                    <a:bodyPr/>
                    <a:lstStyle/>
                    <a:p>
                      <a:pPr algn="ctr"/>
                      <a:r>
                        <a:rPr kumimoji="0" lang="en-US" altLang="zh-CN" sz="1800" b="1" kern="1200" dirty="0" smtClean="0">
                          <a:latin typeface="+mn-ea"/>
                          <a:ea typeface="+mn-ea"/>
                        </a:rPr>
                        <a:t>11.09</a:t>
                      </a: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F5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ea"/>
                          <a:ea typeface="+mn-ea"/>
                          <a:cs typeface="+mn-cs"/>
                        </a:rPr>
                        <a:t>17:30-18:00</a:t>
                      </a:r>
                      <a:r>
                        <a:rPr kumimoji="0" lang="en-US" sz="1800" kern="1200" dirty="0" smtClean="0">
                          <a:solidFill>
                            <a:schemeClr val="dk1"/>
                          </a:solidFill>
                          <a:latin typeface="+mn-lt"/>
                          <a:ea typeface="+mn-ea"/>
                          <a:cs typeface="+mn-cs"/>
                        </a:rPr>
                        <a:t> </a:t>
                      </a:r>
                      <a:endParaRPr lang="zh-CN" altLang="en-US" sz="18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zh-CN" sz="1800" b="1" kern="1200" dirty="0" smtClean="0">
                          <a:solidFill>
                            <a:schemeClr val="dk1"/>
                          </a:solidFill>
                          <a:latin typeface="+mn-lt"/>
                          <a:ea typeface="+mn-ea"/>
                          <a:cs typeface="+mn-cs"/>
                        </a:rPr>
                        <a:t>讨</a:t>
                      </a:r>
                      <a:r>
                        <a:rPr kumimoji="0" lang="en-US" altLang="zh-CN" sz="1800" b="1" kern="1200" dirty="0" smtClean="0">
                          <a:solidFill>
                            <a:schemeClr val="dk1"/>
                          </a:solidFill>
                          <a:latin typeface="+mn-lt"/>
                          <a:ea typeface="+mn-ea"/>
                          <a:cs typeface="+mn-cs"/>
                        </a:rPr>
                        <a:t>  </a:t>
                      </a:r>
                      <a:r>
                        <a:rPr kumimoji="0" lang="zh-CN" altLang="zh-CN" sz="1800" b="1" kern="1200" dirty="0" smtClean="0">
                          <a:solidFill>
                            <a:schemeClr val="dk1"/>
                          </a:solidFill>
                          <a:latin typeface="+mn-lt"/>
                          <a:ea typeface="+mn-ea"/>
                          <a:cs typeface="+mn-cs"/>
                        </a:rPr>
                        <a:t>论</a:t>
                      </a:r>
                      <a:endParaRPr lang="zh-CN" altLang="en-US" sz="1800" b="1"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1922948">
                <a:tc vMerge="1">
                  <a:txBody>
                    <a:bodyPr/>
                    <a:lstStyle/>
                    <a:p>
                      <a:endParaRPr kumimoji="0" lang="en-US" altLang="zh-CN" sz="1800" b="1" kern="12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0" lang="zh-CN" altLang="zh-CN" sz="1800" b="1" kern="1200" dirty="0" smtClean="0">
                          <a:solidFill>
                            <a:schemeClr val="dk1"/>
                          </a:solidFill>
                          <a:latin typeface="+mn-lt"/>
                          <a:ea typeface="+mn-ea"/>
                          <a:cs typeface="+mn-cs"/>
                        </a:rPr>
                        <a:t>文永均</a:t>
                      </a:r>
                      <a:endParaRPr kumimoji="0" lang="zh-CN" altLang="zh-CN" sz="1800" kern="1200" dirty="0" smtClean="0">
                        <a:solidFill>
                          <a:schemeClr val="dk1"/>
                        </a:solidFill>
                        <a:latin typeface="+mn-lt"/>
                        <a:ea typeface="+mn-ea"/>
                        <a:cs typeface="+mn-cs"/>
                      </a:endParaRPr>
                    </a:p>
                    <a:p>
                      <a:r>
                        <a:rPr kumimoji="0" lang="en-US" altLang="zh-CN" sz="1800" b="1" kern="1200" dirty="0" smtClean="0">
                          <a:solidFill>
                            <a:schemeClr val="dk1"/>
                          </a:solidFill>
                          <a:latin typeface="+mn-lt"/>
                          <a:ea typeface="+mn-ea"/>
                          <a:cs typeface="+mn-cs"/>
                        </a:rPr>
                        <a:t>         </a:t>
                      </a:r>
                      <a:r>
                        <a:rPr kumimoji="0" lang="zh-CN" altLang="zh-CN" sz="1600" kern="1200" dirty="0" smtClean="0">
                          <a:solidFill>
                            <a:schemeClr val="dk1"/>
                          </a:solidFill>
                          <a:latin typeface="+mn-ea"/>
                          <a:ea typeface="+mn-ea"/>
                          <a:cs typeface="+mn-cs"/>
                        </a:rPr>
                        <a:t>毕业于兰州大学，师从兰州大学胡晓愚教授，从事多肽药物研究、开发和产业化生产</a:t>
                      </a:r>
                      <a:r>
                        <a:rPr kumimoji="0" lang="en-US" altLang="zh-CN" sz="1600" kern="1200" dirty="0" smtClean="0">
                          <a:solidFill>
                            <a:schemeClr val="dk1"/>
                          </a:solidFill>
                          <a:latin typeface="+mn-ea"/>
                          <a:ea typeface="+mn-ea"/>
                          <a:cs typeface="+mn-cs"/>
                        </a:rPr>
                        <a:t>25</a:t>
                      </a:r>
                      <a:r>
                        <a:rPr kumimoji="0" lang="zh-CN" altLang="zh-CN" sz="1600" kern="1200" dirty="0" smtClean="0">
                          <a:solidFill>
                            <a:schemeClr val="dk1"/>
                          </a:solidFill>
                          <a:latin typeface="+mn-ea"/>
                          <a:ea typeface="+mn-ea"/>
                          <a:cs typeface="+mn-cs"/>
                        </a:rPr>
                        <a:t>年，先后主持开发了我国经</a:t>
                      </a:r>
                      <a:r>
                        <a:rPr kumimoji="0" lang="en-US" altLang="zh-CN" sz="1600" kern="1200" dirty="0" smtClean="0">
                          <a:solidFill>
                            <a:schemeClr val="dk1"/>
                          </a:solidFill>
                          <a:latin typeface="+mn-ea"/>
                          <a:ea typeface="+mn-ea"/>
                          <a:cs typeface="+mn-cs"/>
                        </a:rPr>
                        <a:t>SFDA</a:t>
                      </a:r>
                      <a:r>
                        <a:rPr kumimoji="0" lang="zh-CN" altLang="zh-CN" sz="1600" kern="1200" dirty="0" smtClean="0">
                          <a:solidFill>
                            <a:schemeClr val="dk1"/>
                          </a:solidFill>
                          <a:latin typeface="+mn-ea"/>
                          <a:ea typeface="+mn-ea"/>
                          <a:cs typeface="+mn-cs"/>
                        </a:rPr>
                        <a:t>批准的第一个和第二个多肽新药。 </a:t>
                      </a:r>
                    </a:p>
                    <a:p>
                      <a:endParaRPr kumimoji="0" lang="zh-CN" altLang="en-US" sz="1600" b="1" kern="1200" dirty="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r>
              <a:tr h="1678984">
                <a:tc vMerge="1">
                  <a:txBody>
                    <a:bodyPr/>
                    <a:lstStyle/>
                    <a:p>
                      <a:endParaRPr lang="zh-CN" altLang="en-US"/>
                    </a:p>
                  </a:txBody>
                  <a:tcPr/>
                </a:tc>
                <a:tc gridSpan="2">
                  <a:txBody>
                    <a:bodyPr/>
                    <a:lstStyle/>
                    <a:p>
                      <a:r>
                        <a:rPr kumimoji="0" lang="zh-CN" altLang="zh-CN" sz="1800" b="1" kern="1200" dirty="0" smtClean="0">
                          <a:solidFill>
                            <a:schemeClr val="dk1"/>
                          </a:solidFill>
                          <a:latin typeface="+mn-lt"/>
                          <a:ea typeface="+mn-ea"/>
                          <a:cs typeface="+mn-cs"/>
                        </a:rPr>
                        <a:t>刘建</a:t>
                      </a:r>
                      <a:endParaRPr kumimoji="0" lang="zh-CN" altLang="zh-CN" sz="1800" kern="1200" dirty="0" smtClean="0">
                        <a:solidFill>
                          <a:schemeClr val="dk1"/>
                        </a:solidFill>
                        <a:latin typeface="+mn-lt"/>
                        <a:ea typeface="+mn-ea"/>
                        <a:cs typeface="+mn-cs"/>
                      </a:endParaRPr>
                    </a:p>
                    <a:p>
                      <a:r>
                        <a:rPr kumimoji="0" lang="en-US" altLang="zh-CN" sz="1600" kern="1200" dirty="0" smtClean="0">
                          <a:solidFill>
                            <a:schemeClr val="dk1"/>
                          </a:solidFill>
                          <a:latin typeface="+mn-ea"/>
                          <a:ea typeface="+mn-ea"/>
                          <a:cs typeface="+mn-cs"/>
                        </a:rPr>
                        <a:t>    </a:t>
                      </a:r>
                      <a:r>
                        <a:rPr kumimoji="0" lang="zh-CN" altLang="zh-CN" sz="1600" kern="1200" dirty="0" smtClean="0">
                          <a:solidFill>
                            <a:schemeClr val="dk1"/>
                          </a:solidFill>
                          <a:latin typeface="+mn-ea"/>
                          <a:ea typeface="+mn-ea"/>
                          <a:cs typeface="+mn-cs"/>
                        </a:rPr>
                        <a:t>毕业于兰州大学硕士研究生学位，深圳瑞德林生物技术有限公司董事长，以第一发明人获得发明专利</a:t>
                      </a:r>
                      <a:r>
                        <a:rPr kumimoji="0" lang="en-US" altLang="zh-CN" sz="1600" kern="1200" dirty="0" smtClean="0">
                          <a:solidFill>
                            <a:schemeClr val="dk1"/>
                          </a:solidFill>
                          <a:latin typeface="+mn-ea"/>
                          <a:ea typeface="+mn-ea"/>
                          <a:cs typeface="+mn-cs"/>
                        </a:rPr>
                        <a:t>5</a:t>
                      </a:r>
                      <a:r>
                        <a:rPr kumimoji="0" lang="zh-CN" altLang="zh-CN" sz="1600" kern="1200" dirty="0" smtClean="0">
                          <a:solidFill>
                            <a:schemeClr val="dk1"/>
                          </a:solidFill>
                          <a:latin typeface="+mn-ea"/>
                          <a:ea typeface="+mn-ea"/>
                          <a:cs typeface="+mn-cs"/>
                        </a:rPr>
                        <a:t>项、第二至第五发明人获得五十多篇授权专利，曾获国家技术发明二等奖、中国专利优秀奖、广东省科学技术二等奖等多项奖项。</a:t>
                      </a:r>
                      <a:endParaRPr kumimoji="0" lang="zh-CN" altLang="en-US" sz="1600" kern="1200" dirty="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r>
              <a:tr h="523117">
                <a:tc vMerge="1">
                  <a:txBody>
                    <a:bodyPr/>
                    <a:lstStyle/>
                    <a:p>
                      <a:endParaRPr lang="zh-CN" altLang="en-US"/>
                    </a:p>
                  </a:txBody>
                  <a:tcPr/>
                </a:tc>
                <a:tc>
                  <a:txBody>
                    <a:bodyPr/>
                    <a:lstStyle/>
                    <a:p>
                      <a:pPr algn="ctr"/>
                      <a:r>
                        <a:rPr kumimoji="0" lang="en-US" sz="1800" kern="1200" dirty="0" smtClean="0">
                          <a:solidFill>
                            <a:schemeClr val="dk1"/>
                          </a:solidFill>
                          <a:latin typeface="+mn-ea"/>
                          <a:ea typeface="+mn-ea"/>
                          <a:cs typeface="+mn-cs"/>
                        </a:rPr>
                        <a:t>18:00-20:30</a:t>
                      </a: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algn="ctr"/>
                      <a:r>
                        <a:rPr kumimoji="0" lang="zh-CN" altLang="zh-CN" sz="1800" b="1" kern="1200" dirty="0" smtClean="0">
                          <a:solidFill>
                            <a:schemeClr val="dk1"/>
                          </a:solidFill>
                          <a:latin typeface="+mn-lt"/>
                          <a:ea typeface="+mn-ea"/>
                          <a:cs typeface="+mn-cs"/>
                        </a:rPr>
                        <a:t>晚餐（自助餐厅）</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bl>
          </a:graphicData>
        </a:graphic>
      </p:graphicFrame>
      <p:pic>
        <p:nvPicPr>
          <p:cNvPr id="5" name="图片 4" descr="文永均.png"/>
          <p:cNvPicPr/>
          <p:nvPr/>
        </p:nvPicPr>
        <p:blipFill>
          <a:blip r:embed="rId2" cstate="print"/>
          <a:stretch>
            <a:fillRect/>
          </a:stretch>
        </p:blipFill>
        <p:spPr>
          <a:xfrm>
            <a:off x="7524328" y="2348880"/>
            <a:ext cx="1209675" cy="1512168"/>
          </a:xfrm>
          <a:prstGeom prst="rect">
            <a:avLst/>
          </a:prstGeom>
        </p:spPr>
      </p:pic>
      <p:pic>
        <p:nvPicPr>
          <p:cNvPr id="6" name="图片 5"/>
          <p:cNvPicPr/>
          <p:nvPr/>
        </p:nvPicPr>
        <p:blipFill>
          <a:blip r:embed="rId3" cstate="print"/>
          <a:srcRect/>
          <a:stretch>
            <a:fillRect/>
          </a:stretch>
        </p:blipFill>
        <p:spPr bwMode="auto">
          <a:xfrm>
            <a:off x="7596336" y="4149080"/>
            <a:ext cx="1133475" cy="151216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51520" y="836712"/>
          <a:ext cx="8509736" cy="5546013"/>
        </p:xfrm>
        <a:graphic>
          <a:graphicData uri="http://schemas.openxmlformats.org/drawingml/2006/table">
            <a:tbl>
              <a:tblPr firstRow="1" bandRow="1">
                <a:tableStyleId>{284E427A-3D55-4303-BF80-6455036E1DE7}</a:tableStyleId>
              </a:tblPr>
              <a:tblGrid>
                <a:gridCol w="1296970"/>
                <a:gridCol w="1765174"/>
                <a:gridCol w="3935693"/>
                <a:gridCol w="1511899"/>
              </a:tblGrid>
              <a:tr h="4548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lumMod val="95000"/>
                              <a:lumOff val="5000"/>
                            </a:schemeClr>
                          </a:solidFill>
                        </a:rPr>
                        <a:t>日期</a:t>
                      </a:r>
                      <a:endParaRPr lang="zh-CN" altLang="en-US" sz="2400" dirty="0" smtClean="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时间</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议程</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524267">
                <a:tc>
                  <a:txBody>
                    <a:bodyPr/>
                    <a:lstStyle/>
                    <a:p>
                      <a:pPr algn="ctr"/>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alpha val="4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zh-CN" sz="1800" b="1" kern="1200" dirty="0" smtClean="0">
                          <a:solidFill>
                            <a:schemeClr val="dk1"/>
                          </a:solidFill>
                          <a:latin typeface="+mn-lt"/>
                          <a:ea typeface="+mn-ea"/>
                          <a:cs typeface="+mn-cs"/>
                        </a:rPr>
                        <a:t>大会主持人：姜建军</a:t>
                      </a:r>
                      <a:endParaRPr lang="zh-CN" altLang="en-US" sz="1800" b="1"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800" b="1"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r>
              <a:tr h="615972">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latin typeface="+mn-ea"/>
                          <a:ea typeface="+mn-ea"/>
                        </a:rPr>
                        <a:t>11.10</a:t>
                      </a:r>
                      <a:endParaRPr lang="zh-CN" altLang="en-US" sz="1800" b="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alpha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ea"/>
                          <a:ea typeface="+mn-ea"/>
                          <a:cs typeface="+mn-cs"/>
                        </a:rPr>
                        <a:t>8:30-9:00</a:t>
                      </a:r>
                      <a:r>
                        <a:rPr kumimoji="0" lang="en-US" sz="1800" kern="1200" dirty="0" smtClean="0">
                          <a:solidFill>
                            <a:schemeClr val="dk1"/>
                          </a:solidFill>
                          <a:latin typeface="+mn-lt"/>
                          <a:ea typeface="+mn-ea"/>
                          <a:cs typeface="+mn-cs"/>
                        </a:rPr>
                        <a:t> </a:t>
                      </a:r>
                      <a:endParaRPr lang="zh-CN" altLang="en-US" sz="18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zh-CN" sz="1800" b="1" kern="1200" dirty="0" smtClean="0">
                          <a:solidFill>
                            <a:schemeClr val="dk1"/>
                          </a:solidFill>
                          <a:latin typeface="+mn-lt"/>
                          <a:ea typeface="+mn-ea"/>
                          <a:cs typeface="+mn-cs"/>
                        </a:rPr>
                        <a:t>镇痛靶点酸离子通道抑制剂大环多肽毒素类似物的高效化学合成与筛选</a:t>
                      </a:r>
                      <a:endParaRPr lang="zh-CN" altLang="en-US" sz="1800" b="1"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1650241">
                <a:tc vMerge="1">
                  <a:txBody>
                    <a:bodyPr/>
                    <a:lstStyle/>
                    <a:p>
                      <a:endParaRPr kumimoji="0" lang="en-US" altLang="zh-CN" sz="1800" b="1" kern="12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0" lang="zh-CN" altLang="zh-CN" sz="1800" b="1" kern="1200" dirty="0" smtClean="0">
                          <a:solidFill>
                            <a:schemeClr val="dk1"/>
                          </a:solidFill>
                          <a:latin typeface="+mn-lt"/>
                          <a:ea typeface="+mn-ea"/>
                          <a:cs typeface="+mn-cs"/>
                        </a:rPr>
                        <a:t>陈超</a:t>
                      </a:r>
                      <a:endParaRPr kumimoji="0" lang="zh-CN" altLang="zh-CN" sz="1800" kern="1200" dirty="0" smtClean="0">
                        <a:solidFill>
                          <a:schemeClr val="dk1"/>
                        </a:solidFill>
                        <a:latin typeface="+mn-lt"/>
                        <a:ea typeface="+mn-ea"/>
                        <a:cs typeface="+mn-cs"/>
                      </a:endParaRPr>
                    </a:p>
                    <a:p>
                      <a:r>
                        <a:rPr kumimoji="0" lang="en-US" altLang="zh-CN" sz="1800" b="1" kern="1200" dirty="0" smtClean="0">
                          <a:solidFill>
                            <a:schemeClr val="dk1"/>
                          </a:solidFill>
                          <a:latin typeface="+mn-lt"/>
                          <a:ea typeface="+mn-ea"/>
                          <a:cs typeface="+mn-cs"/>
                        </a:rPr>
                        <a:t>       </a:t>
                      </a:r>
                      <a:r>
                        <a:rPr kumimoji="0" lang="zh-CN" altLang="zh-CN" sz="1600" kern="1200" dirty="0" smtClean="0">
                          <a:solidFill>
                            <a:schemeClr val="dk1"/>
                          </a:solidFill>
                          <a:latin typeface="+mn-ea"/>
                          <a:ea typeface="+mn-ea"/>
                          <a:cs typeface="+mn-cs"/>
                        </a:rPr>
                        <a:t>博士，先后在香港中文大学化学和生化学院任博士后助教、</a:t>
                      </a:r>
                      <a:r>
                        <a:rPr kumimoji="0" lang="en-US" altLang="zh-CN" sz="1600" kern="1200" dirty="0" err="1" smtClean="0">
                          <a:solidFill>
                            <a:schemeClr val="dk1"/>
                          </a:solidFill>
                          <a:latin typeface="+mn-ea"/>
                          <a:ea typeface="+mn-ea"/>
                          <a:cs typeface="+mn-cs"/>
                        </a:rPr>
                        <a:t>Lonza</a:t>
                      </a:r>
                      <a:r>
                        <a:rPr kumimoji="0" lang="zh-CN" altLang="zh-CN" sz="1600" kern="1200" dirty="0" smtClean="0">
                          <a:solidFill>
                            <a:schemeClr val="dk1"/>
                          </a:solidFill>
                          <a:latin typeface="+mn-ea"/>
                          <a:ea typeface="+mn-ea"/>
                          <a:cs typeface="+mn-cs"/>
                        </a:rPr>
                        <a:t>研究中心任高级研究员和项目组长，主导过小分子艾滋病药物合成路线设计﹑</a:t>
                      </a:r>
                      <a:r>
                        <a:rPr kumimoji="0" lang="en-US" altLang="zh-CN" sz="1600" kern="1200" dirty="0" smtClean="0">
                          <a:solidFill>
                            <a:schemeClr val="dk1"/>
                          </a:solidFill>
                          <a:latin typeface="+mn-ea"/>
                          <a:ea typeface="+mn-ea"/>
                          <a:cs typeface="+mn-cs"/>
                        </a:rPr>
                        <a:t>ADC</a:t>
                      </a:r>
                      <a:r>
                        <a:rPr kumimoji="0" lang="zh-CN" altLang="zh-CN" sz="1600" kern="1200" dirty="0" smtClean="0">
                          <a:solidFill>
                            <a:schemeClr val="dk1"/>
                          </a:solidFill>
                          <a:latin typeface="+mn-ea"/>
                          <a:ea typeface="+mn-ea"/>
                          <a:cs typeface="+mn-cs"/>
                        </a:rPr>
                        <a:t>药物合成及</a:t>
                      </a:r>
                      <a:r>
                        <a:rPr kumimoji="0" lang="en-US" altLang="zh-CN" sz="1600" kern="1200" dirty="0" smtClean="0">
                          <a:solidFill>
                            <a:schemeClr val="dk1"/>
                          </a:solidFill>
                          <a:latin typeface="+mn-ea"/>
                          <a:ea typeface="+mn-ea"/>
                          <a:cs typeface="+mn-cs"/>
                        </a:rPr>
                        <a:t>SARS</a:t>
                      </a:r>
                      <a:r>
                        <a:rPr kumimoji="0" lang="zh-CN" altLang="zh-CN" sz="1600" kern="1200" dirty="0" smtClean="0">
                          <a:solidFill>
                            <a:schemeClr val="dk1"/>
                          </a:solidFill>
                          <a:latin typeface="+mn-ea"/>
                          <a:ea typeface="+mn-ea"/>
                          <a:cs typeface="+mn-cs"/>
                        </a:rPr>
                        <a:t>冠状病毒多肽抑制剂等方面的研究工作，在小分子药物及多肽药物路线工艺开发、放大合成等方面有丰富的经验。</a:t>
                      </a:r>
                      <a:endParaRPr kumimoji="0" lang="zh-CN" altLang="en-US" sz="1600" kern="1200" dirty="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74865">
                <a:tc vMerge="1">
                  <a:txBody>
                    <a:bodyPr/>
                    <a:lstStyle/>
                    <a:p>
                      <a:endParaRPr lang="zh-CN" altLang="en-US"/>
                    </a:p>
                  </a:txBody>
                  <a:tcPr/>
                </a:tc>
                <a:tc>
                  <a:txBody>
                    <a:bodyPr/>
                    <a:lstStyle/>
                    <a:p>
                      <a:pPr algn="ctr"/>
                      <a:r>
                        <a:rPr kumimoji="0" lang="en-US" sz="1800" kern="1200" dirty="0" smtClean="0">
                          <a:solidFill>
                            <a:schemeClr val="dk1"/>
                          </a:solidFill>
                          <a:latin typeface="+mn-ea"/>
                          <a:ea typeface="+mn-ea"/>
                          <a:cs typeface="+mn-cs"/>
                        </a:rPr>
                        <a:t>9:10-9:40</a:t>
                      </a: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algn="ctr"/>
                      <a:r>
                        <a:rPr kumimoji="0" lang="zh-CN" altLang="zh-CN" sz="1800" b="1" kern="1200" dirty="0" smtClean="0">
                          <a:solidFill>
                            <a:schemeClr val="dk1"/>
                          </a:solidFill>
                          <a:latin typeface="+mn-lt"/>
                          <a:ea typeface="+mn-ea"/>
                          <a:cs typeface="+mn-cs"/>
                        </a:rPr>
                        <a:t>固相合成中起始树脂的特性及选择</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1799360">
                <a:tc vMerge="1">
                  <a:txBody>
                    <a:bodyPr/>
                    <a:lstStyle/>
                    <a:p>
                      <a:endParaRPr lang="zh-CN" altLang="en-US"/>
                    </a:p>
                  </a:txBody>
                  <a:tcPr/>
                </a:tc>
                <a:tc gridSpan="2">
                  <a:txBody>
                    <a:bodyPr/>
                    <a:lstStyle/>
                    <a:p>
                      <a:r>
                        <a:rPr kumimoji="0" lang="zh-CN" altLang="zh-CN" sz="1800" b="1" kern="1200" dirty="0" smtClean="0">
                          <a:solidFill>
                            <a:schemeClr val="dk1"/>
                          </a:solidFill>
                          <a:latin typeface="+mn-lt"/>
                          <a:ea typeface="+mn-ea"/>
                          <a:cs typeface="+mn-cs"/>
                        </a:rPr>
                        <a:t>张赪 </a:t>
                      </a:r>
                      <a:endParaRPr kumimoji="0" lang="zh-CN" altLang="zh-CN" sz="1800" kern="1200" dirty="0" smtClean="0">
                        <a:solidFill>
                          <a:schemeClr val="dk1"/>
                        </a:solidFill>
                        <a:latin typeface="+mn-lt"/>
                        <a:ea typeface="+mn-ea"/>
                        <a:cs typeface="+mn-cs"/>
                      </a:endParaRPr>
                    </a:p>
                    <a:p>
                      <a:r>
                        <a:rPr kumimoji="0" lang="en-US" altLang="zh-CN" sz="1800" b="1" kern="1200" dirty="0" smtClean="0">
                          <a:solidFill>
                            <a:schemeClr val="dk1"/>
                          </a:solidFill>
                          <a:latin typeface="+mn-lt"/>
                          <a:ea typeface="+mn-ea"/>
                          <a:cs typeface="+mn-cs"/>
                        </a:rPr>
                        <a:t>       </a:t>
                      </a:r>
                      <a:r>
                        <a:rPr kumimoji="0" lang="zh-CN" altLang="zh-CN" sz="1600" kern="1200" dirty="0" smtClean="0">
                          <a:solidFill>
                            <a:schemeClr val="dk1"/>
                          </a:solidFill>
                          <a:latin typeface="+mn-ea"/>
                          <a:ea typeface="+mn-ea"/>
                          <a:cs typeface="+mn-cs"/>
                        </a:rPr>
                        <a:t>复旦大学 高分子材料硕士</a:t>
                      </a:r>
                      <a:r>
                        <a:rPr kumimoji="0" lang="en-US" altLang="zh-CN" sz="1600" kern="1200" dirty="0" smtClean="0">
                          <a:solidFill>
                            <a:schemeClr val="dk1"/>
                          </a:solidFill>
                          <a:latin typeface="+mn-ea"/>
                          <a:ea typeface="+mn-ea"/>
                          <a:cs typeface="+mn-cs"/>
                        </a:rPr>
                        <a:t>  </a:t>
                      </a:r>
                      <a:r>
                        <a:rPr kumimoji="0" lang="zh-CN" altLang="zh-CN" sz="1600" kern="1200" dirty="0" smtClean="0">
                          <a:solidFill>
                            <a:schemeClr val="dk1"/>
                          </a:solidFill>
                          <a:latin typeface="+mn-ea"/>
                          <a:ea typeface="+mn-ea"/>
                          <a:cs typeface="+mn-cs"/>
                        </a:rPr>
                        <a:t>项目经历：水凝胶敷料开发 、骨填充材料开发、可降解化合物包覆蛋白质微粒开发、国家“</a:t>
                      </a:r>
                      <a:r>
                        <a:rPr kumimoji="0" lang="en-US" altLang="zh-CN" sz="1600" kern="1200" dirty="0" smtClean="0">
                          <a:solidFill>
                            <a:schemeClr val="dk1"/>
                          </a:solidFill>
                          <a:latin typeface="+mn-ea"/>
                          <a:ea typeface="+mn-ea"/>
                          <a:cs typeface="+mn-cs"/>
                        </a:rPr>
                        <a:t>863</a:t>
                      </a:r>
                      <a:r>
                        <a:rPr kumimoji="0" lang="zh-CN" altLang="zh-CN" sz="1600" kern="1200" dirty="0" smtClean="0">
                          <a:solidFill>
                            <a:schemeClr val="dk1"/>
                          </a:solidFill>
                          <a:latin typeface="+mn-ea"/>
                          <a:ea typeface="+mn-ea"/>
                          <a:cs typeface="+mn-cs"/>
                        </a:rPr>
                        <a:t>”项目天然药物活性成分研究、均一取代度固相合成载体开发及工业化。</a:t>
                      </a:r>
                      <a:endParaRPr kumimoji="0" lang="zh-CN" altLang="en-US" sz="1600" kern="1200" dirty="0" smtClean="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r>
            </a:tbl>
          </a:graphicData>
        </a:graphic>
      </p:graphicFrame>
      <p:pic>
        <p:nvPicPr>
          <p:cNvPr id="5" name="图片 4" descr="陈超.png"/>
          <p:cNvPicPr/>
          <p:nvPr/>
        </p:nvPicPr>
        <p:blipFill>
          <a:blip r:embed="rId2" cstate="print"/>
          <a:stretch>
            <a:fillRect/>
          </a:stretch>
        </p:blipFill>
        <p:spPr>
          <a:xfrm>
            <a:off x="7380312" y="2492896"/>
            <a:ext cx="1296144" cy="1512168"/>
          </a:xfrm>
          <a:prstGeom prst="rect">
            <a:avLst/>
          </a:prstGeom>
        </p:spPr>
      </p:pic>
      <p:pic>
        <p:nvPicPr>
          <p:cNvPr id="8" name="图片 7"/>
          <p:cNvPicPr/>
          <p:nvPr/>
        </p:nvPicPr>
        <p:blipFill>
          <a:blip r:embed="rId3" cstate="print"/>
          <a:srcRect/>
          <a:stretch>
            <a:fillRect/>
          </a:stretch>
        </p:blipFill>
        <p:spPr bwMode="auto">
          <a:xfrm>
            <a:off x="7380312" y="4653136"/>
            <a:ext cx="1209675" cy="158417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323528" y="258619"/>
          <a:ext cx="8509736" cy="6501294"/>
        </p:xfrm>
        <a:graphic>
          <a:graphicData uri="http://schemas.openxmlformats.org/drawingml/2006/table">
            <a:tbl>
              <a:tblPr firstRow="1" bandRow="1">
                <a:tableStyleId>{284E427A-3D55-4303-BF80-6455036E1DE7}</a:tableStyleId>
              </a:tblPr>
              <a:tblGrid>
                <a:gridCol w="1296970"/>
                <a:gridCol w="1765174"/>
                <a:gridCol w="3935693"/>
                <a:gridCol w="1511899"/>
              </a:tblGrid>
              <a:tr h="4436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lumMod val="95000"/>
                              <a:lumOff val="5000"/>
                            </a:schemeClr>
                          </a:solidFill>
                        </a:rPr>
                        <a:t>日期</a:t>
                      </a:r>
                      <a:endParaRPr lang="zh-CN" altLang="en-US" sz="2400" dirty="0" smtClean="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时间</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议程</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374814">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latin typeface="+mn-ea"/>
                          <a:ea typeface="+mn-ea"/>
                        </a:rPr>
                        <a:t>11.10</a:t>
                      </a:r>
                      <a:endParaRPr lang="zh-CN" altLang="en-US" sz="1800" b="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alpha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ea"/>
                          <a:ea typeface="+mn-ea"/>
                          <a:cs typeface="+mn-cs"/>
                        </a:rPr>
                        <a:t>9:50-10:20</a:t>
                      </a:r>
                      <a:r>
                        <a:rPr kumimoji="0" lang="en-US" sz="1800" kern="1200" dirty="0" smtClean="0">
                          <a:solidFill>
                            <a:schemeClr val="dk1"/>
                          </a:solidFill>
                          <a:latin typeface="+mn-lt"/>
                          <a:ea typeface="+mn-ea"/>
                          <a:cs typeface="+mn-cs"/>
                        </a:rPr>
                        <a:t> </a:t>
                      </a:r>
                      <a:endParaRPr lang="zh-CN" altLang="en-US" sz="18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zh-CN" sz="1800" b="1" kern="1200" dirty="0" smtClean="0">
                          <a:solidFill>
                            <a:schemeClr val="dk1"/>
                          </a:solidFill>
                          <a:latin typeface="+mn-lt"/>
                          <a:ea typeface="+mn-ea"/>
                          <a:cs typeface="+mn-cs"/>
                        </a:rPr>
                        <a:t>硅胶反相填料的优势 </a:t>
                      </a:r>
                      <a:endParaRPr lang="zh-CN" altLang="en-US" sz="1800" b="1"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2484458">
                <a:tc vMerge="1">
                  <a:txBody>
                    <a:bodyPr/>
                    <a:lstStyle/>
                    <a:p>
                      <a:endParaRPr kumimoji="0" lang="en-US" altLang="zh-CN" sz="1800" b="1" kern="12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0" lang="zh-CN" altLang="zh-CN" sz="1800" b="1" kern="1200" dirty="0" smtClean="0">
                          <a:solidFill>
                            <a:schemeClr val="dk1"/>
                          </a:solidFill>
                          <a:latin typeface="+mn-lt"/>
                          <a:ea typeface="+mn-ea"/>
                          <a:cs typeface="+mn-cs"/>
                        </a:rPr>
                        <a:t>穆宁 </a:t>
                      </a:r>
                      <a:endParaRPr kumimoji="0" lang="zh-CN" altLang="zh-CN" sz="1800" kern="1200" dirty="0" smtClean="0">
                        <a:solidFill>
                          <a:schemeClr val="dk1"/>
                        </a:solidFill>
                        <a:latin typeface="+mn-lt"/>
                        <a:ea typeface="+mn-ea"/>
                        <a:cs typeface="+mn-cs"/>
                      </a:endParaRPr>
                    </a:p>
                    <a:p>
                      <a:r>
                        <a:rPr kumimoji="0" lang="en-US" altLang="zh-CN" sz="1600" kern="1200" dirty="0" smtClean="0">
                          <a:solidFill>
                            <a:schemeClr val="dk1"/>
                          </a:solidFill>
                          <a:latin typeface="+mn-ea"/>
                          <a:ea typeface="+mn-ea"/>
                          <a:cs typeface="+mn-cs"/>
                        </a:rPr>
                        <a:t>    1982</a:t>
                      </a:r>
                      <a:r>
                        <a:rPr kumimoji="0" lang="zh-CN" altLang="zh-CN" sz="1600" kern="1200" dirty="0" smtClean="0">
                          <a:solidFill>
                            <a:schemeClr val="dk1"/>
                          </a:solidFill>
                          <a:latin typeface="+mn-ea"/>
                          <a:ea typeface="+mn-ea"/>
                          <a:cs typeface="+mn-cs"/>
                        </a:rPr>
                        <a:t>年毕业于北京理工大学，</a:t>
                      </a:r>
                      <a:r>
                        <a:rPr kumimoji="0" lang="en-US" altLang="zh-CN" sz="1600" kern="1200" dirty="0" smtClean="0">
                          <a:solidFill>
                            <a:schemeClr val="dk1"/>
                          </a:solidFill>
                          <a:latin typeface="+mn-ea"/>
                          <a:ea typeface="+mn-ea"/>
                          <a:cs typeface="+mn-cs"/>
                        </a:rPr>
                        <a:t>1986</a:t>
                      </a:r>
                      <a:r>
                        <a:rPr kumimoji="0" lang="zh-CN" altLang="zh-CN" sz="1600" kern="1200" dirty="0" smtClean="0">
                          <a:solidFill>
                            <a:schemeClr val="dk1"/>
                          </a:solidFill>
                          <a:latin typeface="+mn-ea"/>
                          <a:ea typeface="+mn-ea"/>
                          <a:cs typeface="+mn-cs"/>
                        </a:rPr>
                        <a:t>年</a:t>
                      </a:r>
                      <a:r>
                        <a:rPr kumimoji="0" lang="en-US" altLang="zh-CN" sz="1600" kern="1200" dirty="0" smtClean="0">
                          <a:solidFill>
                            <a:schemeClr val="dk1"/>
                          </a:solidFill>
                          <a:latin typeface="+mn-ea"/>
                          <a:ea typeface="+mn-ea"/>
                          <a:cs typeface="+mn-cs"/>
                        </a:rPr>
                        <a:t>8</a:t>
                      </a:r>
                      <a:r>
                        <a:rPr kumimoji="0" lang="zh-CN" altLang="zh-CN" sz="1600" kern="1200" dirty="0" smtClean="0">
                          <a:solidFill>
                            <a:schemeClr val="dk1"/>
                          </a:solidFill>
                          <a:latin typeface="+mn-ea"/>
                          <a:ea typeface="+mn-ea"/>
                          <a:cs typeface="+mn-cs"/>
                        </a:rPr>
                        <a:t>月赴美就读美国</a:t>
                      </a:r>
                      <a:r>
                        <a:rPr kumimoji="0" lang="en-US" altLang="zh-CN" sz="1600" kern="1200" dirty="0" smtClean="0">
                          <a:solidFill>
                            <a:schemeClr val="dk1"/>
                          </a:solidFill>
                          <a:latin typeface="+mn-ea"/>
                          <a:ea typeface="+mn-ea"/>
                          <a:cs typeface="+mn-cs"/>
                        </a:rPr>
                        <a:t> Bowing Green State University </a:t>
                      </a:r>
                      <a:r>
                        <a:rPr kumimoji="0" lang="zh-CN" altLang="zh-CN" sz="1600" kern="1200" dirty="0" smtClean="0">
                          <a:solidFill>
                            <a:schemeClr val="dk1"/>
                          </a:solidFill>
                          <a:latin typeface="+mn-ea"/>
                          <a:ea typeface="+mn-ea"/>
                          <a:cs typeface="+mn-cs"/>
                        </a:rPr>
                        <a:t>，</a:t>
                      </a:r>
                      <a:r>
                        <a:rPr kumimoji="0" lang="en-US" altLang="zh-CN" sz="1600" kern="1200" dirty="0" smtClean="0">
                          <a:solidFill>
                            <a:schemeClr val="dk1"/>
                          </a:solidFill>
                          <a:latin typeface="+mn-ea"/>
                          <a:ea typeface="+mn-ea"/>
                          <a:cs typeface="+mn-cs"/>
                        </a:rPr>
                        <a:t>1992</a:t>
                      </a:r>
                      <a:r>
                        <a:rPr kumimoji="0" lang="zh-CN" altLang="zh-CN" sz="1600" kern="1200" dirty="0" smtClean="0">
                          <a:solidFill>
                            <a:schemeClr val="dk1"/>
                          </a:solidFill>
                          <a:latin typeface="+mn-ea"/>
                          <a:ea typeface="+mn-ea"/>
                          <a:cs typeface="+mn-cs"/>
                        </a:rPr>
                        <a:t>年获美国普度大学</a:t>
                      </a:r>
                      <a:r>
                        <a:rPr kumimoji="0" lang="en-US" altLang="zh-CN" sz="1600" kern="1200" dirty="0" smtClean="0">
                          <a:solidFill>
                            <a:schemeClr val="dk1"/>
                          </a:solidFill>
                          <a:latin typeface="+mn-ea"/>
                          <a:ea typeface="+mn-ea"/>
                          <a:cs typeface="+mn-cs"/>
                        </a:rPr>
                        <a:t> (Purdue University) </a:t>
                      </a:r>
                      <a:r>
                        <a:rPr kumimoji="0" lang="zh-CN" altLang="zh-CN" sz="1600" kern="1200" dirty="0" smtClean="0">
                          <a:solidFill>
                            <a:schemeClr val="dk1"/>
                          </a:solidFill>
                          <a:latin typeface="+mn-ea"/>
                          <a:ea typeface="+mn-ea"/>
                          <a:cs typeface="+mn-cs"/>
                        </a:rPr>
                        <a:t>化学博士学位，先后并先后在美国多家著名企业成功地将</a:t>
                      </a:r>
                      <a:r>
                        <a:rPr kumimoji="0" lang="en-US" altLang="zh-CN" sz="1600" kern="1200" dirty="0" smtClean="0">
                          <a:solidFill>
                            <a:schemeClr val="dk1"/>
                          </a:solidFill>
                          <a:latin typeface="+mn-ea"/>
                          <a:ea typeface="+mn-ea"/>
                          <a:cs typeface="+mn-cs"/>
                        </a:rPr>
                        <a:t>10</a:t>
                      </a:r>
                      <a:r>
                        <a:rPr kumimoji="0" lang="zh-CN" altLang="zh-CN" sz="1600" kern="1200" dirty="0" smtClean="0">
                          <a:solidFill>
                            <a:schemeClr val="dk1"/>
                          </a:solidFill>
                          <a:latin typeface="+mn-ea"/>
                          <a:ea typeface="+mn-ea"/>
                          <a:cs typeface="+mn-cs"/>
                        </a:rPr>
                        <a:t>几种产品从概念转化为产品。于</a:t>
                      </a:r>
                      <a:r>
                        <a:rPr kumimoji="0" lang="en-US" altLang="zh-CN" sz="1600" kern="1200" dirty="0" smtClean="0">
                          <a:solidFill>
                            <a:schemeClr val="dk1"/>
                          </a:solidFill>
                          <a:latin typeface="+mn-ea"/>
                          <a:ea typeface="+mn-ea"/>
                          <a:cs typeface="+mn-cs"/>
                        </a:rPr>
                        <a:t>2009</a:t>
                      </a:r>
                      <a:r>
                        <a:rPr kumimoji="0" lang="zh-CN" altLang="zh-CN" sz="1600" kern="1200" dirty="0" smtClean="0">
                          <a:solidFill>
                            <a:schemeClr val="dk1"/>
                          </a:solidFill>
                          <a:latin typeface="+mn-ea"/>
                          <a:ea typeface="+mn-ea"/>
                          <a:cs typeface="+mn-cs"/>
                        </a:rPr>
                        <a:t>年</a:t>
                      </a:r>
                      <a:r>
                        <a:rPr kumimoji="0" lang="en-US" altLang="zh-CN" sz="1600" kern="1200" dirty="0" smtClean="0">
                          <a:solidFill>
                            <a:schemeClr val="dk1"/>
                          </a:solidFill>
                          <a:latin typeface="+mn-ea"/>
                          <a:ea typeface="+mn-ea"/>
                          <a:cs typeface="+mn-cs"/>
                        </a:rPr>
                        <a:t>11</a:t>
                      </a:r>
                      <a:r>
                        <a:rPr kumimoji="0" lang="zh-CN" altLang="zh-CN" sz="1600" kern="1200" dirty="0" smtClean="0">
                          <a:solidFill>
                            <a:schemeClr val="dk1"/>
                          </a:solidFill>
                          <a:latin typeface="+mn-ea"/>
                          <a:ea typeface="+mn-ea"/>
                          <a:cs typeface="+mn-cs"/>
                        </a:rPr>
                        <a:t>月和创业团队共同创办无锡加莱克色谱科技有限公司并开始进行基于单分散</a:t>
                      </a:r>
                      <a:r>
                        <a:rPr kumimoji="0" lang="en-US" altLang="zh-CN" sz="1600" kern="1200" dirty="0" smtClean="0">
                          <a:solidFill>
                            <a:schemeClr val="dk1"/>
                          </a:solidFill>
                          <a:latin typeface="+mn-ea"/>
                          <a:ea typeface="+mn-ea"/>
                          <a:cs typeface="+mn-cs"/>
                        </a:rPr>
                        <a:t>PS-DVB</a:t>
                      </a:r>
                      <a:r>
                        <a:rPr kumimoji="0" lang="zh-CN" altLang="zh-CN" sz="1600" kern="1200" dirty="0" smtClean="0">
                          <a:solidFill>
                            <a:schemeClr val="dk1"/>
                          </a:solidFill>
                          <a:latin typeface="+mn-ea"/>
                          <a:ea typeface="+mn-ea"/>
                          <a:cs typeface="+mn-cs"/>
                        </a:rPr>
                        <a:t>微球开发单克隆抗体生产用色谱填料的研究和产业化工作。宁团队已经向国家知识产权局申请了</a:t>
                      </a:r>
                      <a:r>
                        <a:rPr kumimoji="0" lang="en-US" altLang="zh-CN" sz="1600" kern="1200" dirty="0" smtClean="0">
                          <a:solidFill>
                            <a:schemeClr val="dk1"/>
                          </a:solidFill>
                          <a:latin typeface="+mn-ea"/>
                          <a:ea typeface="+mn-ea"/>
                          <a:cs typeface="+mn-cs"/>
                        </a:rPr>
                        <a:t>1</a:t>
                      </a:r>
                      <a:r>
                        <a:rPr kumimoji="0" lang="zh-CN" altLang="zh-CN" sz="1600" kern="1200" dirty="0" smtClean="0">
                          <a:solidFill>
                            <a:schemeClr val="dk1"/>
                          </a:solidFill>
                          <a:latin typeface="+mn-ea"/>
                          <a:ea typeface="+mn-ea"/>
                          <a:cs typeface="+mn-cs"/>
                        </a:rPr>
                        <a:t>项发明专利，并获得了专利申请受理通知书。同时正在准备申请</a:t>
                      </a:r>
                      <a:r>
                        <a:rPr kumimoji="0" lang="en-US" altLang="zh-CN" sz="1600" kern="1200" dirty="0" smtClean="0">
                          <a:solidFill>
                            <a:schemeClr val="dk1"/>
                          </a:solidFill>
                          <a:latin typeface="+mn-ea"/>
                          <a:ea typeface="+mn-ea"/>
                          <a:cs typeface="+mn-cs"/>
                        </a:rPr>
                        <a:t>1</a:t>
                      </a:r>
                      <a:r>
                        <a:rPr kumimoji="0" lang="zh-CN" altLang="zh-CN" sz="1600" kern="1200" dirty="0" smtClean="0">
                          <a:solidFill>
                            <a:schemeClr val="dk1"/>
                          </a:solidFill>
                          <a:latin typeface="+mn-ea"/>
                          <a:ea typeface="+mn-ea"/>
                          <a:cs typeface="+mn-cs"/>
                        </a:rPr>
                        <a:t>项美国发明专利。 </a:t>
                      </a:r>
                      <a:endParaRPr kumimoji="0" lang="zh-CN" altLang="en-US" sz="1600" kern="1200" dirty="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54111">
                <a:tc vMerge="1">
                  <a:txBody>
                    <a:bodyPr/>
                    <a:lstStyle/>
                    <a:p>
                      <a:endParaRPr lang="zh-CN" altLang="en-US"/>
                    </a:p>
                  </a:txBody>
                  <a:tcPr/>
                </a:tc>
                <a:tc>
                  <a:txBody>
                    <a:bodyPr/>
                    <a:lstStyle/>
                    <a:p>
                      <a:pPr algn="ctr"/>
                      <a:r>
                        <a:rPr kumimoji="0" lang="en-US" sz="1800" kern="1200" dirty="0" smtClean="0">
                          <a:solidFill>
                            <a:schemeClr val="dk1"/>
                          </a:solidFill>
                          <a:latin typeface="+mn-ea"/>
                          <a:ea typeface="+mn-ea"/>
                          <a:cs typeface="+mn-cs"/>
                        </a:rPr>
                        <a:t>10:20-10:30 </a:t>
                      </a: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algn="ctr"/>
                      <a:r>
                        <a:rPr kumimoji="0" lang="zh-CN" altLang="en-US" sz="1800" b="1" kern="1200" dirty="0" smtClean="0">
                          <a:solidFill>
                            <a:schemeClr val="dk1"/>
                          </a:solidFill>
                          <a:latin typeface="+mn-lt"/>
                          <a:ea typeface="+mn-ea"/>
                          <a:cs typeface="+mn-cs"/>
                        </a:rPr>
                        <a:t>茶歇</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463847">
                <a:tc vMerge="1">
                  <a:txBody>
                    <a:bodyPr/>
                    <a:lstStyle/>
                    <a:p>
                      <a:endParaRPr lang="zh-CN" altLang="en-US"/>
                    </a:p>
                  </a:txBody>
                  <a:tcPr/>
                </a:tc>
                <a:tc>
                  <a:txBody>
                    <a:bodyPr/>
                    <a:lstStyle/>
                    <a:p>
                      <a:pPr algn="ctr"/>
                      <a:r>
                        <a:rPr kumimoji="0" lang="en-US" sz="1800" kern="1200" dirty="0" smtClean="0">
                          <a:solidFill>
                            <a:schemeClr val="dk1"/>
                          </a:solidFill>
                          <a:latin typeface="+mn-ea"/>
                          <a:ea typeface="+mn-ea"/>
                          <a:cs typeface="+mn-cs"/>
                        </a:rPr>
                        <a:t>10:30-11:00</a:t>
                      </a: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algn="ctr"/>
                      <a:r>
                        <a:rPr kumimoji="0" lang="zh-CN" altLang="en-US" sz="1800" b="1" kern="1200" dirty="0" smtClean="0">
                          <a:solidFill>
                            <a:schemeClr val="dk1"/>
                          </a:solidFill>
                          <a:latin typeface="+mn-lt"/>
                          <a:ea typeface="+mn-ea"/>
                          <a:cs typeface="+mn-cs"/>
                        </a:rPr>
                        <a:t>多肽药物发展现状及</a:t>
                      </a:r>
                    </a:p>
                    <a:p>
                      <a:pPr algn="ctr"/>
                      <a:r>
                        <a:rPr kumimoji="0" lang="zh-CN" altLang="en-US" sz="1800" b="1" kern="1200" dirty="0" smtClean="0">
                          <a:solidFill>
                            <a:schemeClr val="dk1"/>
                          </a:solidFill>
                          <a:latin typeface="+mn-lt"/>
                          <a:ea typeface="+mn-ea"/>
                          <a:cs typeface="+mn-cs"/>
                        </a:rPr>
                        <a:t>连续液相多肽合成技术（</a:t>
                      </a:r>
                      <a:r>
                        <a:rPr kumimoji="0" lang="en-US" altLang="zh-CN" sz="1800" b="1" kern="1200" dirty="0" smtClean="0">
                          <a:solidFill>
                            <a:schemeClr val="dk1"/>
                          </a:solidFill>
                          <a:latin typeface="+mn-lt"/>
                          <a:ea typeface="+mn-ea"/>
                          <a:cs typeface="+mn-cs"/>
                        </a:rPr>
                        <a:t>CLPPS</a:t>
                      </a:r>
                      <a:r>
                        <a:rPr kumimoji="0" lang="zh-CN" altLang="en-US" sz="1800" b="1" kern="1200" dirty="0" smtClean="0">
                          <a:solidFill>
                            <a:schemeClr val="dk1"/>
                          </a:solidFill>
                          <a:latin typeface="+mn-lt"/>
                          <a:ea typeface="+mn-ea"/>
                          <a:cs typeface="+mn-cs"/>
                        </a:rPr>
                        <a:t>）的工业应用</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1986488">
                <a:tc vMerge="1">
                  <a:txBody>
                    <a:bodyPr/>
                    <a:lstStyle/>
                    <a:p>
                      <a:endParaRPr lang="zh-CN" altLang="en-US"/>
                    </a:p>
                  </a:txBody>
                  <a:tcPr/>
                </a:tc>
                <a:tc gridSpan="2">
                  <a:txBody>
                    <a:bodyPr/>
                    <a:lstStyle/>
                    <a:p>
                      <a:r>
                        <a:rPr kumimoji="0" lang="zh-CN" altLang="zh-CN" sz="1800" b="1" kern="1200" dirty="0" smtClean="0">
                          <a:solidFill>
                            <a:schemeClr val="dk1"/>
                          </a:solidFill>
                          <a:latin typeface="+mn-lt"/>
                          <a:ea typeface="+mn-ea"/>
                          <a:cs typeface="+mn-cs"/>
                        </a:rPr>
                        <a:t>苏贤斌</a:t>
                      </a:r>
                      <a:endParaRPr kumimoji="0" lang="zh-CN" altLang="zh-CN" sz="1800" kern="1200" dirty="0" smtClean="0">
                        <a:solidFill>
                          <a:schemeClr val="dk1"/>
                        </a:solidFill>
                        <a:latin typeface="+mn-lt"/>
                        <a:ea typeface="+mn-ea"/>
                        <a:cs typeface="+mn-cs"/>
                      </a:endParaRPr>
                    </a:p>
                    <a:p>
                      <a:r>
                        <a:rPr kumimoji="0" lang="en-US" altLang="zh-CN" sz="1800" kern="1200" dirty="0" smtClean="0">
                          <a:solidFill>
                            <a:schemeClr val="dk1"/>
                          </a:solidFill>
                          <a:latin typeface="+mn-lt"/>
                          <a:ea typeface="+mn-ea"/>
                          <a:cs typeface="+mn-cs"/>
                        </a:rPr>
                        <a:t>        </a:t>
                      </a:r>
                      <a:r>
                        <a:rPr kumimoji="0" lang="zh-CN" altLang="zh-CN" sz="1600" kern="1200" dirty="0" smtClean="0">
                          <a:solidFill>
                            <a:schemeClr val="dk1"/>
                          </a:solidFill>
                          <a:latin typeface="+mn-ea"/>
                          <a:ea typeface="+mn-ea"/>
                          <a:cs typeface="+mn-cs"/>
                        </a:rPr>
                        <a:t>博士，南京工业大学特聘教授，江苏省高层次创新创业引进人才。</a:t>
                      </a:r>
                      <a:r>
                        <a:rPr kumimoji="0" lang="en-US" altLang="zh-CN" sz="1600" kern="1200" dirty="0" smtClean="0">
                          <a:solidFill>
                            <a:schemeClr val="dk1"/>
                          </a:solidFill>
                          <a:latin typeface="+mn-ea"/>
                          <a:ea typeface="+mn-ea"/>
                          <a:cs typeface="+mn-cs"/>
                        </a:rPr>
                        <a:t>2007</a:t>
                      </a:r>
                      <a:r>
                        <a:rPr kumimoji="0" lang="zh-CN" altLang="zh-CN" sz="1600" kern="1200" dirty="0" smtClean="0">
                          <a:solidFill>
                            <a:schemeClr val="dk1"/>
                          </a:solidFill>
                          <a:latin typeface="+mn-ea"/>
                          <a:ea typeface="+mn-ea"/>
                          <a:cs typeface="+mn-cs"/>
                        </a:rPr>
                        <a:t>年获剑桥大学有机化学博士学位，</a:t>
                      </a:r>
                      <a:r>
                        <a:rPr kumimoji="0" lang="en-US" altLang="zh-CN" sz="1600" kern="1200" dirty="0" smtClean="0">
                          <a:solidFill>
                            <a:schemeClr val="dk1"/>
                          </a:solidFill>
                          <a:latin typeface="+mn-ea"/>
                          <a:ea typeface="+mn-ea"/>
                          <a:cs typeface="+mn-cs"/>
                        </a:rPr>
                        <a:t>2002</a:t>
                      </a:r>
                      <a:r>
                        <a:rPr kumimoji="0" lang="zh-CN" altLang="zh-CN" sz="1600" kern="1200" dirty="0" smtClean="0">
                          <a:solidFill>
                            <a:schemeClr val="dk1"/>
                          </a:solidFill>
                          <a:latin typeface="+mn-ea"/>
                          <a:ea typeface="+mn-ea"/>
                          <a:cs typeface="+mn-cs"/>
                        </a:rPr>
                        <a:t>年获北京大学有机化学硕士学位，</a:t>
                      </a:r>
                      <a:r>
                        <a:rPr kumimoji="0" lang="en-US" altLang="zh-CN" sz="1600" kern="1200" dirty="0" smtClean="0">
                          <a:solidFill>
                            <a:schemeClr val="dk1"/>
                          </a:solidFill>
                          <a:latin typeface="+mn-ea"/>
                          <a:ea typeface="+mn-ea"/>
                          <a:cs typeface="+mn-cs"/>
                        </a:rPr>
                        <a:t>1997</a:t>
                      </a:r>
                      <a:r>
                        <a:rPr kumimoji="0" lang="zh-CN" altLang="zh-CN" sz="1600" kern="1200" dirty="0" smtClean="0">
                          <a:solidFill>
                            <a:schemeClr val="dk1"/>
                          </a:solidFill>
                          <a:latin typeface="+mn-ea"/>
                          <a:ea typeface="+mn-ea"/>
                          <a:cs typeface="+mn-cs"/>
                        </a:rPr>
                        <a:t>年毕业于青岛化工学院，获学士学位。</a:t>
                      </a:r>
                      <a:r>
                        <a:rPr kumimoji="0" lang="en-US" altLang="zh-CN" sz="1600" kern="1200" dirty="0" smtClean="0">
                          <a:solidFill>
                            <a:schemeClr val="dk1"/>
                          </a:solidFill>
                          <a:latin typeface="+mn-ea"/>
                          <a:ea typeface="+mn-ea"/>
                          <a:cs typeface="+mn-cs"/>
                        </a:rPr>
                        <a:t>2007</a:t>
                      </a:r>
                      <a:r>
                        <a:rPr kumimoji="0" lang="zh-CN" altLang="zh-CN" sz="1600" kern="1200" dirty="0" smtClean="0">
                          <a:solidFill>
                            <a:schemeClr val="dk1"/>
                          </a:solidFill>
                          <a:latin typeface="+mn-ea"/>
                          <a:ea typeface="+mn-ea"/>
                          <a:cs typeface="+mn-cs"/>
                        </a:rPr>
                        <a:t>年至</a:t>
                      </a:r>
                      <a:r>
                        <a:rPr kumimoji="0" lang="en-US" altLang="zh-CN" sz="1600" kern="1200" dirty="0" smtClean="0">
                          <a:solidFill>
                            <a:schemeClr val="dk1"/>
                          </a:solidFill>
                          <a:latin typeface="+mn-ea"/>
                          <a:ea typeface="+mn-ea"/>
                          <a:cs typeface="+mn-cs"/>
                        </a:rPr>
                        <a:t>2009</a:t>
                      </a:r>
                      <a:r>
                        <a:rPr kumimoji="0" lang="zh-CN" altLang="zh-CN" sz="1600" kern="1200" dirty="0" smtClean="0">
                          <a:solidFill>
                            <a:schemeClr val="dk1"/>
                          </a:solidFill>
                          <a:latin typeface="+mn-ea"/>
                          <a:ea typeface="+mn-ea"/>
                          <a:cs typeface="+mn-cs"/>
                        </a:rPr>
                        <a:t>年受聘为剑桥大学</a:t>
                      </a:r>
                      <a:r>
                        <a:rPr kumimoji="0" lang="en-US" altLang="zh-CN" sz="1600" kern="1200" dirty="0" smtClean="0">
                          <a:solidFill>
                            <a:schemeClr val="dk1"/>
                          </a:solidFill>
                          <a:latin typeface="+mn-ea"/>
                          <a:ea typeface="+mn-ea"/>
                          <a:cs typeface="+mn-cs"/>
                        </a:rPr>
                        <a:t>BBSRC</a:t>
                      </a:r>
                      <a:r>
                        <a:rPr kumimoji="0" lang="zh-CN" altLang="zh-CN" sz="1600" kern="1200" dirty="0" smtClean="0">
                          <a:solidFill>
                            <a:schemeClr val="dk1"/>
                          </a:solidFill>
                          <a:latin typeface="+mn-ea"/>
                          <a:ea typeface="+mn-ea"/>
                          <a:cs typeface="+mn-cs"/>
                        </a:rPr>
                        <a:t>博士后研究员，从事化学生物学与多肽药物研究。</a:t>
                      </a:r>
                      <a:r>
                        <a:rPr kumimoji="0" lang="en-US" altLang="zh-CN" sz="1600" kern="1200" dirty="0" smtClean="0">
                          <a:solidFill>
                            <a:schemeClr val="dk1"/>
                          </a:solidFill>
                          <a:latin typeface="+mn-ea"/>
                          <a:ea typeface="+mn-ea"/>
                          <a:cs typeface="+mn-cs"/>
                        </a:rPr>
                        <a:t> </a:t>
                      </a:r>
                      <a:r>
                        <a:rPr kumimoji="0" lang="zh-CN" altLang="zh-CN" sz="1600" kern="1200" dirty="0" smtClean="0">
                          <a:solidFill>
                            <a:schemeClr val="dk1"/>
                          </a:solidFill>
                          <a:latin typeface="+mn-ea"/>
                          <a:ea typeface="+mn-ea"/>
                          <a:cs typeface="+mn-cs"/>
                        </a:rPr>
                        <a:t>主要从事有机合成，化学生物学，新药分子设计、合成及筛选，生物医用新材料等方面的研究。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r>
            </a:tbl>
          </a:graphicData>
        </a:graphic>
      </p:graphicFrame>
      <p:pic>
        <p:nvPicPr>
          <p:cNvPr id="6" name="图片 5" descr="U503L5FJ5G$Q9BZFDLG0T_P.png"/>
          <p:cNvPicPr/>
          <p:nvPr/>
        </p:nvPicPr>
        <p:blipFill>
          <a:blip r:embed="rId2" cstate="print"/>
          <a:stretch>
            <a:fillRect/>
          </a:stretch>
        </p:blipFill>
        <p:spPr>
          <a:xfrm>
            <a:off x="7524328" y="1556792"/>
            <a:ext cx="1224136" cy="1656184"/>
          </a:xfrm>
          <a:prstGeom prst="rect">
            <a:avLst/>
          </a:prstGeom>
        </p:spPr>
      </p:pic>
      <p:pic>
        <p:nvPicPr>
          <p:cNvPr id="7" name="图片 6" descr="苏贤斌.jpg"/>
          <p:cNvPicPr/>
          <p:nvPr/>
        </p:nvPicPr>
        <p:blipFill>
          <a:blip r:embed="rId3" cstate="print"/>
          <a:stretch>
            <a:fillRect/>
          </a:stretch>
        </p:blipFill>
        <p:spPr>
          <a:xfrm>
            <a:off x="7524328" y="5013176"/>
            <a:ext cx="1214446" cy="1628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51520" y="1052736"/>
          <a:ext cx="8509166" cy="4848098"/>
        </p:xfrm>
        <a:graphic>
          <a:graphicData uri="http://schemas.openxmlformats.org/drawingml/2006/table">
            <a:tbl>
              <a:tblPr firstRow="1" bandRow="1">
                <a:tableStyleId>{284E427A-3D55-4303-BF80-6455036E1DE7}</a:tableStyleId>
              </a:tblPr>
              <a:tblGrid>
                <a:gridCol w="1296970"/>
                <a:gridCol w="1764604"/>
                <a:gridCol w="3935693"/>
                <a:gridCol w="1511899"/>
              </a:tblGrid>
              <a:tr h="625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lumMod val="95000"/>
                              <a:lumOff val="5000"/>
                            </a:schemeClr>
                          </a:solidFill>
                        </a:rPr>
                        <a:t>日期</a:t>
                      </a:r>
                      <a:endParaRPr lang="zh-CN" altLang="en-US" sz="2400" dirty="0" smtClean="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时间</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议程</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720525">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latin typeface="+mn-ea"/>
                          <a:ea typeface="+mn-ea"/>
                        </a:rPr>
                        <a:t>11.10</a:t>
                      </a:r>
                      <a:endParaRPr lang="zh-CN" altLang="en-US" sz="1800" b="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ea"/>
                          <a:ea typeface="+mn-ea"/>
                          <a:cs typeface="+mn-cs"/>
                        </a:rPr>
                        <a:t>11:10-11:40 </a:t>
                      </a:r>
                      <a:endParaRPr kumimoji="0" lang="zh-CN" altLang="en-US" sz="1800" kern="1200" dirty="0" smtClean="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zh-CN" sz="1800" b="1" kern="1200" dirty="0" smtClean="0">
                          <a:solidFill>
                            <a:schemeClr val="dk1"/>
                          </a:solidFill>
                          <a:latin typeface="+mn-ea"/>
                          <a:ea typeface="+mn-ea"/>
                          <a:cs typeface="+mn-cs"/>
                        </a:rPr>
                        <a:t>规模多肽生产的成本控制</a:t>
                      </a:r>
                      <a:endParaRPr kumimoji="0" lang="zh-CN" altLang="en-US" sz="1800" b="1" kern="1200" dirty="0" smtClean="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2197221">
                <a:tc vMerge="1">
                  <a:txBody>
                    <a:bodyPr/>
                    <a:lstStyle/>
                    <a:p>
                      <a:endParaRPr kumimoji="0" lang="en-US" altLang="zh-CN" sz="1800" b="1" kern="12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0" lang="zh-CN" altLang="en-US" sz="2000" b="1" kern="1200" dirty="0" smtClean="0">
                          <a:solidFill>
                            <a:schemeClr val="dk1"/>
                          </a:solidFill>
                          <a:latin typeface="+mn-lt"/>
                          <a:ea typeface="+mn-ea"/>
                          <a:cs typeface="+mn-cs"/>
                        </a:rPr>
                        <a:t>杨顶建</a:t>
                      </a:r>
                      <a:endParaRPr kumimoji="0" lang="zh-CN" altLang="en-US" sz="2000" kern="1200" dirty="0" smtClean="0">
                        <a:solidFill>
                          <a:schemeClr val="dk1"/>
                        </a:solidFill>
                        <a:latin typeface="+mn-lt"/>
                        <a:ea typeface="+mn-ea"/>
                        <a:cs typeface="+mn-cs"/>
                      </a:endParaRPr>
                    </a:p>
                    <a:p>
                      <a:r>
                        <a:rPr kumimoji="0" lang="en-US" altLang="zh-CN" sz="1600" kern="1200" dirty="0" smtClean="0">
                          <a:solidFill>
                            <a:schemeClr val="dk1"/>
                          </a:solidFill>
                          <a:latin typeface="+mn-ea"/>
                          <a:ea typeface="+mn-ea"/>
                          <a:cs typeface="+mn-cs"/>
                        </a:rPr>
                        <a:t>     </a:t>
                      </a:r>
                      <a:r>
                        <a:rPr kumimoji="0" lang="zh-CN" altLang="zh-CN" sz="1600" kern="1200" dirty="0" smtClean="0">
                          <a:solidFill>
                            <a:schemeClr val="dk1"/>
                          </a:solidFill>
                          <a:latin typeface="+mn-ea"/>
                          <a:ea typeface="+mn-ea"/>
                          <a:cs typeface="+mn-cs"/>
                        </a:rPr>
                        <a:t>博士，现任海南建邦制药科技有限公司总经理，主要从事多肽药物合成工艺及生产自动化，药物的纯化工艺及设备、药物合成过程的浓缩于回收工艺及设备等方面的研发，以研制开发具有自主知识产权的系列多肽药物合成仪、全自动大容量药物合成仪、制备液相、纳滤浓缩机等产品。</a:t>
                      </a:r>
                      <a:endParaRPr kumimoji="0" lang="zh-CN" altLang="en-US" sz="1600" kern="1200" dirty="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52628">
                <a:tc vMerge="1">
                  <a:txBody>
                    <a:bodyPr/>
                    <a:lstStyle/>
                    <a:p>
                      <a:endParaRPr lang="zh-CN" altLang="en-US"/>
                    </a:p>
                  </a:txBody>
                  <a:tcPr/>
                </a:tc>
                <a:tc>
                  <a:txBody>
                    <a:bodyPr/>
                    <a:lstStyle/>
                    <a:p>
                      <a:pPr algn="ctr"/>
                      <a:r>
                        <a:rPr kumimoji="0" lang="en-US" sz="1800" kern="1200" dirty="0" smtClean="0">
                          <a:solidFill>
                            <a:schemeClr val="dk1"/>
                          </a:solidFill>
                          <a:latin typeface="+mn-ea"/>
                          <a:ea typeface="+mn-ea"/>
                          <a:cs typeface="+mn-cs"/>
                        </a:rPr>
                        <a:t>11:45-12:00 </a:t>
                      </a: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algn="ctr"/>
                      <a:r>
                        <a:rPr kumimoji="0" lang="zh-CN" altLang="en-US" sz="1800" b="1" kern="1200" dirty="0" smtClean="0">
                          <a:solidFill>
                            <a:schemeClr val="dk1"/>
                          </a:solidFill>
                          <a:latin typeface="+mn-lt"/>
                          <a:ea typeface="+mn-ea"/>
                          <a:cs typeface="+mn-cs"/>
                        </a:rPr>
                        <a:t>大会闭幕及颁奖 </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652628">
                <a:tc vMerge="1">
                  <a:txBody>
                    <a:bodyPr/>
                    <a:lstStyle/>
                    <a:p>
                      <a:endParaRPr lang="zh-CN" altLang="en-US"/>
                    </a:p>
                  </a:txBody>
                  <a:tcPr/>
                </a:tc>
                <a:tc>
                  <a:txBody>
                    <a:bodyPr/>
                    <a:lstStyle/>
                    <a:p>
                      <a:pPr algn="ctr"/>
                      <a:r>
                        <a:rPr kumimoji="0" lang="en-US" sz="1800" kern="1200" dirty="0" smtClean="0">
                          <a:solidFill>
                            <a:schemeClr val="dk1"/>
                          </a:solidFill>
                          <a:latin typeface="+mn-ea"/>
                          <a:ea typeface="+mn-ea"/>
                          <a:cs typeface="+mn-cs"/>
                        </a:rPr>
                        <a:t>12:00-14:00 </a:t>
                      </a: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0" lang="zh-CN" altLang="en-US" sz="1800" b="1" kern="1200" dirty="0" smtClean="0">
                          <a:solidFill>
                            <a:schemeClr val="dk1"/>
                          </a:solidFill>
                          <a:latin typeface="+mn-lt"/>
                          <a:ea typeface="+mn-ea"/>
                          <a:cs typeface="+mn-cs"/>
                        </a:rPr>
                        <a:t>午餐</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r>
            </a:tbl>
          </a:graphicData>
        </a:graphic>
      </p:graphicFrame>
      <p:pic>
        <p:nvPicPr>
          <p:cNvPr id="6" name="图片 5"/>
          <p:cNvPicPr/>
          <p:nvPr/>
        </p:nvPicPr>
        <p:blipFill>
          <a:blip r:embed="rId2" cstate="print"/>
          <a:srcRect/>
          <a:stretch>
            <a:fillRect/>
          </a:stretch>
        </p:blipFill>
        <p:spPr bwMode="auto">
          <a:xfrm>
            <a:off x="7380312" y="2636912"/>
            <a:ext cx="1224136" cy="172819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51520" y="1052736"/>
          <a:ext cx="8509166" cy="4554728"/>
        </p:xfrm>
        <a:graphic>
          <a:graphicData uri="http://schemas.openxmlformats.org/drawingml/2006/table">
            <a:tbl>
              <a:tblPr firstRow="1" bandRow="1">
                <a:tableStyleId>{284E427A-3D55-4303-BF80-6455036E1DE7}</a:tableStyleId>
              </a:tblPr>
              <a:tblGrid>
                <a:gridCol w="1296970"/>
                <a:gridCol w="1764604"/>
                <a:gridCol w="5447592"/>
              </a:tblGrid>
              <a:tr h="625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lumMod val="95000"/>
                              <a:lumOff val="5000"/>
                            </a:schemeClr>
                          </a:solidFill>
                        </a:rPr>
                        <a:t>日期</a:t>
                      </a:r>
                      <a:endParaRPr lang="zh-CN" altLang="en-US" sz="2400" dirty="0" smtClean="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时间</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议程</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20525">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0" kern="12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0" kern="12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0" kern="12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0" kern="12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0" kern="12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latin typeface="+mn-ea"/>
                          <a:ea typeface="+mn-ea"/>
                        </a:rPr>
                        <a:t>11.10</a:t>
                      </a:r>
                      <a:endParaRPr lang="zh-CN" altLang="en-US" sz="1800" b="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p>
                      <a:pPr algn="ctr"/>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ea"/>
                          <a:ea typeface="+mn-ea"/>
                          <a:cs typeface="+mn-cs"/>
                        </a:rPr>
                        <a:t>14:30-16:30 </a:t>
                      </a:r>
                      <a:endParaRPr kumimoji="0" lang="zh-CN" altLang="en-US" sz="1800" kern="1200" dirty="0" smtClean="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kern="1200" dirty="0" smtClean="0">
                          <a:solidFill>
                            <a:schemeClr val="dk1"/>
                          </a:solidFill>
                          <a:latin typeface="+mn-ea"/>
                          <a:ea typeface="+mn-ea"/>
                          <a:cs typeface="+mn-cs"/>
                        </a:rPr>
                        <a:t>分组圆桌会议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r>
              <a:tr h="598595">
                <a:tc vMerge="1">
                  <a:txBody>
                    <a:bodyPr/>
                    <a:lstStyle/>
                    <a:p>
                      <a:endParaRPr kumimoji="0" lang="en-US" altLang="zh-CN" sz="1800" b="1" kern="12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kumimoji="0" lang="zh-CN" altLang="en-US" sz="1600" kern="1200" dirty="0" smtClean="0">
                          <a:solidFill>
                            <a:schemeClr val="dk1"/>
                          </a:solidFill>
                          <a:latin typeface="+mn-ea"/>
                          <a:ea typeface="+mn-ea"/>
                          <a:cs typeface="+mn-cs"/>
                        </a:rPr>
                        <a:t>    </a:t>
                      </a:r>
                      <a:r>
                        <a:rPr kumimoji="0" lang="zh-CN" altLang="en-US" sz="1800" b="1" kern="1200" dirty="0" smtClean="0">
                          <a:solidFill>
                            <a:schemeClr val="dk1"/>
                          </a:solidFill>
                          <a:latin typeface="+mn-ea"/>
                          <a:ea typeface="+mn-ea"/>
                          <a:cs typeface="+mn-cs"/>
                        </a:rPr>
                        <a:t>议  题</a:t>
                      </a:r>
                      <a:endParaRPr kumimoji="0" lang="zh-CN" altLang="en-US" sz="1800" b="1" kern="1200" dirty="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a:txBody>
                    <a:bodyPr/>
                    <a:lstStyle/>
                    <a:p>
                      <a:pPr algn="l"/>
                      <a:r>
                        <a:rPr kumimoji="0" lang="en-US" altLang="zh-CN" sz="1600" kern="1200" dirty="0" smtClean="0">
                          <a:solidFill>
                            <a:schemeClr val="dk1"/>
                          </a:solidFill>
                          <a:latin typeface="+mn-ea"/>
                          <a:ea typeface="+mn-ea"/>
                          <a:cs typeface="+mn-cs"/>
                        </a:rPr>
                        <a:t>1</a:t>
                      </a:r>
                      <a:r>
                        <a:rPr kumimoji="0" lang="zh-CN" altLang="en-US" sz="1600" kern="1200" dirty="0" smtClean="0">
                          <a:solidFill>
                            <a:schemeClr val="dk1"/>
                          </a:solidFill>
                          <a:latin typeface="+mn-lt"/>
                          <a:ea typeface="+mn-ea"/>
                          <a:cs typeface="+mn-cs"/>
                        </a:rPr>
                        <a:t>、</a:t>
                      </a:r>
                      <a:r>
                        <a:rPr kumimoji="0" lang="zh-CN" altLang="zh-CN" sz="1600" kern="1200" dirty="0" smtClean="0">
                          <a:solidFill>
                            <a:schemeClr val="dk1"/>
                          </a:solidFill>
                          <a:latin typeface="+mn-lt"/>
                          <a:ea typeface="+mn-ea"/>
                          <a:cs typeface="+mn-cs"/>
                        </a:rPr>
                        <a:t>注册申报及工艺研究</a:t>
                      </a:r>
                      <a:r>
                        <a:rPr kumimoji="0" lang="en-US" altLang="zh-CN" sz="1600" kern="1200" dirty="0" smtClean="0">
                          <a:solidFill>
                            <a:schemeClr val="dk1"/>
                          </a:solidFill>
                          <a:latin typeface="+mn-lt"/>
                          <a:ea typeface="+mn-ea"/>
                          <a:cs typeface="+mn-cs"/>
                        </a:rPr>
                        <a:t>                   </a:t>
                      </a:r>
                      <a:r>
                        <a:rPr kumimoji="0" lang="zh-CN" altLang="zh-CN" sz="1600" kern="1200" dirty="0" smtClean="0">
                          <a:solidFill>
                            <a:schemeClr val="dk1"/>
                          </a:solidFill>
                          <a:latin typeface="+mn-lt"/>
                          <a:ea typeface="+mn-ea"/>
                          <a:cs typeface="+mn-cs"/>
                        </a:rPr>
                        <a:t>主持人：陈超</a:t>
                      </a:r>
                      <a:endParaRPr kumimoji="0" lang="zh-CN"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52628">
                <a:tc vMerge="1">
                  <a:txBody>
                    <a:bodyPr/>
                    <a:lstStyle/>
                    <a:p>
                      <a:endParaRPr lang="zh-CN" altLang="en-US"/>
                    </a:p>
                  </a:txBody>
                  <a:tcPr/>
                </a:tc>
                <a:tc vMerge="1">
                  <a:txBody>
                    <a:bodyPr/>
                    <a:lstStyle/>
                    <a:p>
                      <a:pPr algn="ct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a:txBody>
                    <a:bodyPr/>
                    <a:lstStyle/>
                    <a:p>
                      <a:pPr algn="l"/>
                      <a:r>
                        <a:rPr kumimoji="0" lang="en-US" altLang="zh-CN" sz="1600" kern="1200" dirty="0" smtClean="0">
                          <a:solidFill>
                            <a:schemeClr val="dk1"/>
                          </a:solidFill>
                          <a:latin typeface="+mn-ea"/>
                          <a:ea typeface="+mn-ea"/>
                          <a:cs typeface="+mn-cs"/>
                        </a:rPr>
                        <a:t>2</a:t>
                      </a:r>
                      <a:r>
                        <a:rPr kumimoji="0" lang="zh-CN" altLang="en-US" sz="1600" kern="1200" dirty="0" smtClean="0">
                          <a:solidFill>
                            <a:schemeClr val="dk1"/>
                          </a:solidFill>
                          <a:latin typeface="+mn-ea"/>
                          <a:ea typeface="+mn-ea"/>
                          <a:cs typeface="+mn-cs"/>
                        </a:rPr>
                        <a:t>、</a:t>
                      </a:r>
                      <a:r>
                        <a:rPr kumimoji="0" lang="zh-CN" altLang="zh-CN" sz="1600" kern="1200" dirty="0" smtClean="0">
                          <a:solidFill>
                            <a:schemeClr val="dk1"/>
                          </a:solidFill>
                          <a:latin typeface="+mn-lt"/>
                          <a:ea typeface="+mn-ea"/>
                          <a:cs typeface="+mn-cs"/>
                        </a:rPr>
                        <a:t>工业化生产及</a:t>
                      </a:r>
                      <a:r>
                        <a:rPr kumimoji="0" lang="en-US" altLang="zh-CN" sz="1600" kern="1200" dirty="0" smtClean="0">
                          <a:solidFill>
                            <a:schemeClr val="dk1"/>
                          </a:solidFill>
                          <a:latin typeface="+mn-lt"/>
                          <a:ea typeface="+mn-ea"/>
                          <a:cs typeface="+mn-cs"/>
                        </a:rPr>
                        <a:t>GMP</a:t>
                      </a:r>
                      <a:r>
                        <a:rPr kumimoji="0" lang="zh-CN" altLang="zh-CN" sz="1600" kern="1200" dirty="0" smtClean="0">
                          <a:solidFill>
                            <a:schemeClr val="dk1"/>
                          </a:solidFill>
                          <a:latin typeface="+mn-lt"/>
                          <a:ea typeface="+mn-ea"/>
                          <a:cs typeface="+mn-cs"/>
                        </a:rPr>
                        <a:t>认证</a:t>
                      </a:r>
                      <a:r>
                        <a:rPr kumimoji="0" lang="en-US" altLang="zh-CN" sz="1600" kern="1200" dirty="0" smtClean="0">
                          <a:solidFill>
                            <a:schemeClr val="dk1"/>
                          </a:solidFill>
                          <a:latin typeface="+mn-lt"/>
                          <a:ea typeface="+mn-ea"/>
                          <a:cs typeface="+mn-cs"/>
                        </a:rPr>
                        <a:t>               </a:t>
                      </a:r>
                      <a:r>
                        <a:rPr kumimoji="0" lang="zh-CN" altLang="zh-CN" sz="1600" kern="1200" dirty="0" smtClean="0">
                          <a:solidFill>
                            <a:schemeClr val="dk1"/>
                          </a:solidFill>
                          <a:latin typeface="+mn-lt"/>
                          <a:ea typeface="+mn-ea"/>
                          <a:cs typeface="+mn-cs"/>
                        </a:rPr>
                        <a:t>主持人：姜建军、刘建</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r>
              <a:tr h="652628">
                <a:tc vMerge="1">
                  <a:txBody>
                    <a:bodyPr/>
                    <a:lstStyle/>
                    <a:p>
                      <a:endParaRPr lang="zh-CN" altLang="en-US"/>
                    </a:p>
                  </a:txBody>
                  <a:tcPr/>
                </a:tc>
                <a:tc vMerge="1">
                  <a:txBody>
                    <a:bodyPr/>
                    <a:lstStyle/>
                    <a:p>
                      <a:pPr algn="ct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0" lang="en-US" altLang="zh-CN" sz="1600" kern="1200" dirty="0" smtClean="0">
                          <a:solidFill>
                            <a:schemeClr val="dk1"/>
                          </a:solidFill>
                          <a:latin typeface="+mn-ea"/>
                          <a:ea typeface="+mn-ea"/>
                          <a:cs typeface="+mn-cs"/>
                        </a:rPr>
                        <a:t>3</a:t>
                      </a:r>
                      <a:r>
                        <a:rPr kumimoji="0" lang="zh-CN" altLang="en-US" sz="1600" kern="1200" dirty="0" smtClean="0">
                          <a:solidFill>
                            <a:schemeClr val="dk1"/>
                          </a:solidFill>
                          <a:latin typeface="+mn-ea"/>
                          <a:ea typeface="+mn-ea"/>
                          <a:cs typeface="+mn-cs"/>
                        </a:rPr>
                        <a:t>、</a:t>
                      </a:r>
                      <a:r>
                        <a:rPr kumimoji="0" lang="zh-CN" altLang="zh-CN" sz="1600" kern="1200" dirty="0" smtClean="0">
                          <a:solidFill>
                            <a:schemeClr val="dk1"/>
                          </a:solidFill>
                          <a:latin typeface="+mn-lt"/>
                          <a:ea typeface="+mn-ea"/>
                          <a:cs typeface="+mn-cs"/>
                        </a:rPr>
                        <a:t>多肽纯化</a:t>
                      </a:r>
                      <a:r>
                        <a:rPr kumimoji="0" lang="en-US" altLang="zh-CN" sz="1600" kern="1200" dirty="0" smtClean="0">
                          <a:solidFill>
                            <a:schemeClr val="dk1"/>
                          </a:solidFill>
                          <a:latin typeface="+mn-lt"/>
                          <a:ea typeface="+mn-ea"/>
                          <a:cs typeface="+mn-cs"/>
                        </a:rPr>
                        <a:t>                                    </a:t>
                      </a:r>
                      <a:r>
                        <a:rPr kumimoji="0" lang="en-US" altLang="zh-CN" sz="1600" kern="1200" baseline="0" dirty="0" smtClean="0">
                          <a:solidFill>
                            <a:schemeClr val="dk1"/>
                          </a:solidFill>
                          <a:latin typeface="+mn-lt"/>
                          <a:ea typeface="+mn-ea"/>
                          <a:cs typeface="+mn-cs"/>
                        </a:rPr>
                        <a:t>    </a:t>
                      </a:r>
                      <a:r>
                        <a:rPr kumimoji="0" lang="zh-CN" altLang="zh-CN" sz="1600" kern="1200" dirty="0" smtClean="0">
                          <a:solidFill>
                            <a:schemeClr val="dk1"/>
                          </a:solidFill>
                          <a:latin typeface="+mn-lt"/>
                          <a:ea typeface="+mn-ea"/>
                          <a:cs typeface="+mn-cs"/>
                        </a:rPr>
                        <a:t>主持人：黄骏雄</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52628">
                <a:tc vMerge="1">
                  <a:txBody>
                    <a:bodyPr/>
                    <a:lstStyle/>
                    <a:p>
                      <a:pPr algn="ctr"/>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vMerge="1">
                  <a:txBody>
                    <a:bodyPr/>
                    <a:lstStyle/>
                    <a:p>
                      <a:pPr algn="ct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0" lang="en-US" altLang="zh-CN" sz="1600" kern="1200" dirty="0" smtClean="0">
                          <a:solidFill>
                            <a:schemeClr val="dk1"/>
                          </a:solidFill>
                          <a:latin typeface="+mn-ea"/>
                          <a:ea typeface="+mn-ea"/>
                          <a:cs typeface="+mn-cs"/>
                        </a:rPr>
                        <a:t>4</a:t>
                      </a:r>
                      <a:r>
                        <a:rPr kumimoji="0" lang="zh-CN" altLang="en-US" sz="1600" kern="1200" dirty="0" smtClean="0">
                          <a:solidFill>
                            <a:schemeClr val="dk1"/>
                          </a:solidFill>
                          <a:latin typeface="+mn-ea"/>
                          <a:ea typeface="+mn-ea"/>
                          <a:cs typeface="+mn-cs"/>
                        </a:rPr>
                        <a:t>、</a:t>
                      </a:r>
                      <a:r>
                        <a:rPr kumimoji="0" lang="zh-CN" altLang="zh-CN" sz="1600" kern="1200" dirty="0" smtClean="0">
                          <a:solidFill>
                            <a:schemeClr val="dk1"/>
                          </a:solidFill>
                          <a:latin typeface="+mn-lt"/>
                          <a:ea typeface="+mn-ea"/>
                          <a:cs typeface="+mn-cs"/>
                        </a:rPr>
                        <a:t>多肽药物市场需求及新趋势</a:t>
                      </a:r>
                      <a:r>
                        <a:rPr kumimoji="0" lang="en-US" altLang="zh-CN" sz="1600" kern="1200" dirty="0" smtClean="0">
                          <a:solidFill>
                            <a:schemeClr val="dk1"/>
                          </a:solidFill>
                          <a:latin typeface="+mn-lt"/>
                          <a:ea typeface="+mn-ea"/>
                          <a:cs typeface="+mn-cs"/>
                        </a:rPr>
                        <a:t>        </a:t>
                      </a:r>
                      <a:r>
                        <a:rPr kumimoji="0" lang="zh-CN" altLang="zh-CN" sz="1600" kern="1200" dirty="0" smtClean="0">
                          <a:solidFill>
                            <a:schemeClr val="dk1"/>
                          </a:solidFill>
                          <a:latin typeface="+mn-lt"/>
                          <a:ea typeface="+mn-ea"/>
                          <a:cs typeface="+mn-cs"/>
                        </a:rPr>
                        <a:t>主持人：马亚平、</a:t>
                      </a:r>
                      <a:r>
                        <a:rPr kumimoji="0" lang="zh-CN" altLang="en-US" sz="1600" kern="1200" dirty="0" smtClean="0">
                          <a:solidFill>
                            <a:schemeClr val="dk1"/>
                          </a:solidFill>
                          <a:latin typeface="+mn-lt"/>
                          <a:ea typeface="+mn-ea"/>
                          <a:cs typeface="+mn-cs"/>
                        </a:rPr>
                        <a:t>吴疆</a:t>
                      </a:r>
                      <a:r>
                        <a:rPr kumimoji="0" lang="en-US" altLang="zh-CN" sz="1600" kern="1200" dirty="0" smtClean="0">
                          <a:solidFill>
                            <a:schemeClr val="dk1"/>
                          </a:solidFill>
                          <a:latin typeface="+mn-lt"/>
                          <a:ea typeface="+mn-ea"/>
                          <a:cs typeface="+mn-cs"/>
                        </a:rPr>
                        <a:t>                               </a:t>
                      </a:r>
                      <a:r>
                        <a:rPr kumimoji="0" lang="en-US" altLang="zh-CN" sz="1600" kern="1200" baseline="0" dirty="0" smtClean="0">
                          <a:solidFill>
                            <a:schemeClr val="dk1"/>
                          </a:solidFill>
                          <a:latin typeface="+mn-lt"/>
                          <a:ea typeface="+mn-ea"/>
                          <a:cs typeface="+mn-cs"/>
                        </a:rPr>
                        <a:t>      </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52628">
                <a:tc vMerge="1">
                  <a:txBody>
                    <a:bodyPr/>
                    <a:lstStyle/>
                    <a:p>
                      <a:pPr algn="ctr"/>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gridSpan="2">
                  <a:txBody>
                    <a:bodyPr/>
                    <a:lstStyle/>
                    <a:p>
                      <a:r>
                        <a:rPr kumimoji="0" lang="zh-CN" altLang="en-US" sz="1800" b="0" kern="1200" dirty="0" smtClean="0">
                          <a:solidFill>
                            <a:srgbClr val="FF0000"/>
                          </a:solidFill>
                          <a:latin typeface="+mn-ea"/>
                          <a:ea typeface="+mn-ea"/>
                          <a:cs typeface="+mn-cs"/>
                        </a:rPr>
                        <a:t>备注：应广大参会人员要求，为充分促进大家交流，特别增设分组圆桌会议。（每组参会人员限</a:t>
                      </a:r>
                      <a:r>
                        <a:rPr kumimoji="0" lang="en-US" altLang="zh-CN" sz="1800" b="0" kern="1200" dirty="0" smtClean="0">
                          <a:solidFill>
                            <a:srgbClr val="FF0000"/>
                          </a:solidFill>
                          <a:latin typeface="+mn-ea"/>
                          <a:ea typeface="+mn-ea"/>
                          <a:cs typeface="+mn-cs"/>
                        </a:rPr>
                        <a:t>20</a:t>
                      </a:r>
                      <a:r>
                        <a:rPr kumimoji="0" lang="zh-CN" altLang="en-US" sz="1800" b="0" kern="1200" dirty="0" smtClean="0">
                          <a:solidFill>
                            <a:srgbClr val="FF0000"/>
                          </a:solidFill>
                          <a:latin typeface="+mn-ea"/>
                          <a:ea typeface="+mn-ea"/>
                          <a:cs typeface="+mn-cs"/>
                        </a:rPr>
                        <a:t>名）</a:t>
                      </a:r>
                      <a:endParaRPr kumimoji="0" lang="zh-CN" altLang="en-US" sz="1800" b="0" kern="120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hMerge="1">
                  <a:txBody>
                    <a:bodyPr/>
                    <a:lstStyle/>
                    <a:p>
                      <a:pPr algn="l"/>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780696"/>
          </a:xfrm>
        </p:spPr>
        <p:txBody>
          <a:bodyPr>
            <a:normAutofit fontScale="90000"/>
          </a:bodyPr>
          <a:lstStyle/>
          <a:p>
            <a:r>
              <a:rPr lang="zh-CN" altLang="zh-CN" b="1" dirty="0" smtClean="0"/>
              <a:t>酒店距离与交通安排</a:t>
            </a:r>
            <a:r>
              <a:rPr lang="en-US" altLang="zh-CN" b="1" dirty="0" smtClean="0"/>
              <a:t>:</a:t>
            </a:r>
            <a:endParaRPr lang="zh-CN" altLang="en-US" dirty="0"/>
          </a:p>
        </p:txBody>
      </p:sp>
      <p:sp>
        <p:nvSpPr>
          <p:cNvPr id="3" name="内容占位符 2"/>
          <p:cNvSpPr>
            <a:spLocks noGrp="1"/>
          </p:cNvSpPr>
          <p:nvPr>
            <p:ph idx="1"/>
          </p:nvPr>
        </p:nvSpPr>
        <p:spPr>
          <a:xfrm>
            <a:off x="457200" y="1484784"/>
            <a:ext cx="8229600" cy="4839816"/>
          </a:xfrm>
        </p:spPr>
        <p:txBody>
          <a:bodyPr/>
          <a:lstStyle/>
          <a:p>
            <a:pPr>
              <a:buNone/>
            </a:pPr>
            <a:r>
              <a:rPr lang="zh-CN" altLang="en-US" sz="2800" dirty="0" smtClean="0">
                <a:solidFill>
                  <a:srgbClr val="000099"/>
                </a:solidFill>
              </a:rPr>
              <a:t>        </a:t>
            </a:r>
            <a:r>
              <a:rPr lang="zh-CN" altLang="en-US" sz="2400" dirty="0" smtClean="0">
                <a:solidFill>
                  <a:srgbClr val="000099"/>
                </a:solidFill>
              </a:rPr>
              <a:t>会场</a:t>
            </a:r>
            <a:r>
              <a:rPr lang="zh-CN" altLang="zh-CN" sz="2400" dirty="0" smtClean="0">
                <a:solidFill>
                  <a:srgbClr val="000099"/>
                </a:solidFill>
              </a:rPr>
              <a:t>海口华彩华邑酒店与金海岸羅顿大酒店距离约</a:t>
            </a:r>
            <a:r>
              <a:rPr lang="en-US" altLang="zh-CN" sz="2400" dirty="0" smtClean="0">
                <a:solidFill>
                  <a:srgbClr val="000099"/>
                </a:solidFill>
                <a:latin typeface="+mn-ea"/>
              </a:rPr>
              <a:t>3.5</a:t>
            </a:r>
            <a:r>
              <a:rPr lang="zh-CN" altLang="zh-CN" sz="2400" dirty="0" smtClean="0">
                <a:solidFill>
                  <a:srgbClr val="000099"/>
                </a:solidFill>
              </a:rPr>
              <a:t>公里，会议期间（</a:t>
            </a:r>
            <a:r>
              <a:rPr lang="en-US" altLang="zh-CN" sz="2400" dirty="0" smtClean="0">
                <a:solidFill>
                  <a:srgbClr val="000099"/>
                </a:solidFill>
                <a:latin typeface="+mn-ea"/>
              </a:rPr>
              <a:t>11</a:t>
            </a:r>
            <a:r>
              <a:rPr lang="zh-CN" altLang="zh-CN" sz="2400" dirty="0" smtClean="0">
                <a:solidFill>
                  <a:srgbClr val="000099"/>
                </a:solidFill>
              </a:rPr>
              <a:t>月</a:t>
            </a:r>
            <a:r>
              <a:rPr lang="en-US" altLang="zh-CN" sz="2400" dirty="0" smtClean="0">
                <a:solidFill>
                  <a:srgbClr val="000099"/>
                </a:solidFill>
                <a:latin typeface="+mn-ea"/>
              </a:rPr>
              <a:t>8</a:t>
            </a:r>
            <a:r>
              <a:rPr lang="zh-CN" altLang="zh-CN" sz="2400" dirty="0" smtClean="0">
                <a:solidFill>
                  <a:srgbClr val="000099"/>
                </a:solidFill>
              </a:rPr>
              <a:t>日</a:t>
            </a:r>
            <a:r>
              <a:rPr lang="en-US" altLang="zh-CN" sz="2400" dirty="0" smtClean="0">
                <a:solidFill>
                  <a:srgbClr val="000099"/>
                </a:solidFill>
              </a:rPr>
              <a:t>-</a:t>
            </a:r>
            <a:r>
              <a:rPr lang="en-US" altLang="zh-CN" sz="2400" dirty="0" smtClean="0">
                <a:solidFill>
                  <a:srgbClr val="000099"/>
                </a:solidFill>
                <a:latin typeface="+mn-ea"/>
              </a:rPr>
              <a:t>10</a:t>
            </a:r>
            <a:r>
              <a:rPr lang="zh-CN" altLang="zh-CN" sz="2400" dirty="0" smtClean="0">
                <a:solidFill>
                  <a:srgbClr val="000099"/>
                </a:solidFill>
              </a:rPr>
              <a:t>日）对入住金海岸羅顿大酒店的参会人员提供酒店到会场海口华彩华邑酒店的往返班车。</a:t>
            </a:r>
            <a:endParaRPr lang="en-US" altLang="zh-CN" sz="2400" dirty="0" smtClean="0">
              <a:solidFill>
                <a:srgbClr val="000099"/>
              </a:solidFill>
            </a:endParaRPr>
          </a:p>
          <a:p>
            <a:pPr>
              <a:buNone/>
            </a:pPr>
            <a:endParaRPr lang="zh-CN" altLang="en-US" sz="2400" dirty="0"/>
          </a:p>
        </p:txBody>
      </p:sp>
      <p:graphicFrame>
        <p:nvGraphicFramePr>
          <p:cNvPr id="4" name="表格 3"/>
          <p:cNvGraphicFramePr>
            <a:graphicFrameLocks noGrp="1"/>
          </p:cNvGraphicFramePr>
          <p:nvPr/>
        </p:nvGraphicFramePr>
        <p:xfrm>
          <a:off x="827584" y="3140966"/>
          <a:ext cx="7632848" cy="3152335"/>
        </p:xfrm>
        <a:graphic>
          <a:graphicData uri="http://schemas.openxmlformats.org/drawingml/2006/table">
            <a:tbl>
              <a:tblPr firstRow="1" bandRow="1">
                <a:tableStyleId>{5C22544A-7EE6-4342-B048-85BDC9FD1C3A}</a:tableStyleId>
              </a:tblPr>
              <a:tblGrid>
                <a:gridCol w="1224136"/>
                <a:gridCol w="1368152"/>
                <a:gridCol w="1224136"/>
                <a:gridCol w="3816424"/>
              </a:tblGrid>
              <a:tr h="437131">
                <a:tc>
                  <a:txBody>
                    <a:bodyPr/>
                    <a:lstStyle/>
                    <a:p>
                      <a:r>
                        <a:rPr kumimoji="0" lang="en-US" altLang="zh-CN" sz="1800" b="1" kern="1200" dirty="0" smtClean="0">
                          <a:solidFill>
                            <a:schemeClr val="lt1"/>
                          </a:solidFill>
                          <a:latin typeface="+mn-ea"/>
                          <a:ea typeface="+mn-ea"/>
                          <a:cs typeface="+mn-cs"/>
                        </a:rPr>
                        <a:t> </a:t>
                      </a:r>
                      <a:r>
                        <a:rPr kumimoji="0" lang="zh-CN" altLang="zh-CN" sz="1800" b="1" kern="1200" dirty="0" smtClean="0">
                          <a:solidFill>
                            <a:schemeClr val="lt1"/>
                          </a:solidFill>
                          <a:latin typeface="+mn-ea"/>
                          <a:ea typeface="+mn-ea"/>
                          <a:cs typeface="+mn-cs"/>
                        </a:rPr>
                        <a:t>日 </a:t>
                      </a:r>
                      <a:r>
                        <a:rPr kumimoji="0" lang="en-US" altLang="zh-CN" sz="1800" b="1" kern="1200" dirty="0" smtClean="0">
                          <a:solidFill>
                            <a:schemeClr val="lt1"/>
                          </a:solidFill>
                          <a:latin typeface="+mn-ea"/>
                          <a:ea typeface="+mn-ea"/>
                          <a:cs typeface="+mn-cs"/>
                        </a:rPr>
                        <a:t> </a:t>
                      </a:r>
                      <a:r>
                        <a:rPr kumimoji="0" lang="zh-CN" altLang="zh-CN" sz="1800" b="1" kern="1200" dirty="0" smtClean="0">
                          <a:solidFill>
                            <a:schemeClr val="lt1"/>
                          </a:solidFill>
                          <a:latin typeface="+mn-ea"/>
                          <a:ea typeface="+mn-ea"/>
                          <a:cs typeface="+mn-cs"/>
                        </a:rPr>
                        <a:t>期</a:t>
                      </a:r>
                      <a:r>
                        <a:rPr kumimoji="0" lang="en-US" altLang="zh-CN" sz="1800" b="1" kern="1200" dirty="0" smtClean="0">
                          <a:solidFill>
                            <a:schemeClr val="lt1"/>
                          </a:solidFill>
                          <a:latin typeface="+mn-ea"/>
                          <a:ea typeface="+mn-ea"/>
                          <a:cs typeface="+mn-cs"/>
                        </a:rPr>
                        <a:t> </a:t>
                      </a:r>
                      <a:endParaRPr lang="zh-CN" altLang="en-US" dirty="0">
                        <a:latin typeface="+mn-ea"/>
                        <a:ea typeface="+mn-ea"/>
                      </a:endParaRPr>
                    </a:p>
                  </a:txBody>
                  <a:tcPr/>
                </a:tc>
                <a:tc>
                  <a:txBody>
                    <a:bodyPr/>
                    <a:lstStyle/>
                    <a:p>
                      <a:r>
                        <a:rPr kumimoji="0" lang="en-US" altLang="zh-CN" sz="1800" b="1" kern="1200" dirty="0" smtClean="0">
                          <a:solidFill>
                            <a:schemeClr val="lt1"/>
                          </a:solidFill>
                          <a:latin typeface="+mn-ea"/>
                          <a:ea typeface="+mn-ea"/>
                          <a:cs typeface="+mn-cs"/>
                        </a:rPr>
                        <a:t> </a:t>
                      </a:r>
                      <a:r>
                        <a:rPr kumimoji="0" lang="zh-CN" altLang="zh-CN" sz="1800" b="1" kern="1200" dirty="0" smtClean="0">
                          <a:solidFill>
                            <a:schemeClr val="lt1"/>
                          </a:solidFill>
                          <a:latin typeface="+mn-ea"/>
                          <a:ea typeface="+mn-ea"/>
                          <a:cs typeface="+mn-cs"/>
                        </a:rPr>
                        <a:t>出发时间</a:t>
                      </a:r>
                      <a:endParaRPr lang="zh-CN" altLang="en-US" dirty="0">
                        <a:latin typeface="+mn-ea"/>
                        <a:ea typeface="+mn-ea"/>
                      </a:endParaRPr>
                    </a:p>
                  </a:txBody>
                  <a:tcPr/>
                </a:tc>
                <a:tc>
                  <a:txBody>
                    <a:bodyPr/>
                    <a:lstStyle/>
                    <a:p>
                      <a:r>
                        <a:rPr kumimoji="0" lang="en-US" altLang="zh-CN" sz="1800" b="1" kern="1200" dirty="0" smtClean="0">
                          <a:solidFill>
                            <a:schemeClr val="lt1"/>
                          </a:solidFill>
                          <a:latin typeface="+mn-ea"/>
                          <a:ea typeface="+mn-ea"/>
                          <a:cs typeface="+mn-cs"/>
                        </a:rPr>
                        <a:t> </a:t>
                      </a:r>
                      <a:r>
                        <a:rPr kumimoji="0" lang="zh-CN" altLang="zh-CN" sz="1800" b="1" kern="1200" dirty="0" smtClean="0">
                          <a:solidFill>
                            <a:schemeClr val="lt1"/>
                          </a:solidFill>
                          <a:latin typeface="+mn-ea"/>
                          <a:ea typeface="+mn-ea"/>
                          <a:cs typeface="+mn-cs"/>
                        </a:rPr>
                        <a:t>返程时间</a:t>
                      </a:r>
                      <a:endParaRPr lang="zh-CN" altLang="en-US" dirty="0">
                        <a:latin typeface="+mn-ea"/>
                        <a:ea typeface="+mn-ea"/>
                      </a:endParaRPr>
                    </a:p>
                  </a:txBody>
                  <a:tcPr/>
                </a:tc>
                <a:tc>
                  <a:txBody>
                    <a:bodyPr/>
                    <a:lstStyle/>
                    <a:p>
                      <a:r>
                        <a:rPr kumimoji="0" lang="en-US" altLang="zh-CN" sz="1800" b="1" kern="1200" dirty="0" smtClean="0">
                          <a:solidFill>
                            <a:schemeClr val="lt1"/>
                          </a:solidFill>
                          <a:latin typeface="+mn-ea"/>
                          <a:ea typeface="+mn-ea"/>
                          <a:cs typeface="+mn-cs"/>
                        </a:rPr>
                        <a:t>      </a:t>
                      </a:r>
                      <a:r>
                        <a:rPr kumimoji="0" lang="en-US" altLang="zh-CN" sz="1800" b="1" kern="1200" baseline="0" dirty="0" smtClean="0">
                          <a:solidFill>
                            <a:schemeClr val="lt1"/>
                          </a:solidFill>
                          <a:latin typeface="+mn-ea"/>
                          <a:ea typeface="+mn-ea"/>
                          <a:cs typeface="+mn-cs"/>
                        </a:rPr>
                        <a:t>  </a:t>
                      </a:r>
                      <a:r>
                        <a:rPr kumimoji="0" lang="en-US" altLang="zh-CN" sz="1800" b="1" kern="1200" dirty="0" smtClean="0">
                          <a:solidFill>
                            <a:schemeClr val="lt1"/>
                          </a:solidFill>
                          <a:latin typeface="+mn-ea"/>
                          <a:ea typeface="+mn-ea"/>
                          <a:cs typeface="+mn-cs"/>
                        </a:rPr>
                        <a:t>   </a:t>
                      </a:r>
                      <a:r>
                        <a:rPr kumimoji="0" lang="zh-CN" altLang="zh-CN" sz="1800" b="1" kern="1200" dirty="0" smtClean="0">
                          <a:solidFill>
                            <a:schemeClr val="lt1"/>
                          </a:solidFill>
                          <a:latin typeface="+mn-ea"/>
                          <a:ea typeface="+mn-ea"/>
                          <a:cs typeface="+mn-cs"/>
                        </a:rPr>
                        <a:t>地</a:t>
                      </a:r>
                      <a:r>
                        <a:rPr kumimoji="0" lang="en-US" altLang="zh-CN" sz="1800" b="1" kern="1200" dirty="0" smtClean="0">
                          <a:solidFill>
                            <a:schemeClr val="lt1"/>
                          </a:solidFill>
                          <a:latin typeface="+mn-ea"/>
                          <a:ea typeface="+mn-ea"/>
                          <a:cs typeface="+mn-cs"/>
                        </a:rPr>
                        <a:t>  </a:t>
                      </a:r>
                      <a:r>
                        <a:rPr kumimoji="0" lang="zh-CN" altLang="zh-CN" sz="1800" b="1" kern="1200" dirty="0" smtClean="0">
                          <a:solidFill>
                            <a:schemeClr val="lt1"/>
                          </a:solidFill>
                          <a:latin typeface="+mn-ea"/>
                          <a:ea typeface="+mn-ea"/>
                          <a:cs typeface="+mn-cs"/>
                        </a:rPr>
                        <a:t>点</a:t>
                      </a:r>
                      <a:endParaRPr lang="zh-CN" altLang="en-US" dirty="0">
                        <a:latin typeface="+mn-ea"/>
                        <a:ea typeface="+mn-ea"/>
                      </a:endParaRPr>
                    </a:p>
                  </a:txBody>
                  <a:tcPr/>
                </a:tc>
              </a:tr>
              <a:tr h="443202">
                <a:tc rowSpan="2">
                  <a:txBody>
                    <a:bodyPr/>
                    <a:lstStyle/>
                    <a:p>
                      <a:r>
                        <a:rPr lang="en-US" altLang="zh-CN" sz="1800" b="1" dirty="0" smtClean="0">
                          <a:latin typeface="+mn-ea"/>
                          <a:ea typeface="+mn-ea"/>
                        </a:rPr>
                        <a:t>11</a:t>
                      </a:r>
                      <a:r>
                        <a:rPr lang="zh-CN" altLang="en-US" sz="1800" b="1" dirty="0" smtClean="0">
                          <a:latin typeface="+mn-ea"/>
                          <a:ea typeface="+mn-ea"/>
                        </a:rPr>
                        <a:t>月</a:t>
                      </a:r>
                      <a:r>
                        <a:rPr lang="en-US" altLang="zh-CN" sz="1800" b="1" dirty="0" smtClean="0">
                          <a:latin typeface="+mn-ea"/>
                          <a:ea typeface="+mn-ea"/>
                        </a:rPr>
                        <a:t>08</a:t>
                      </a:r>
                      <a:r>
                        <a:rPr lang="zh-CN" altLang="en-US" sz="1800" b="1" dirty="0" smtClean="0">
                          <a:latin typeface="+mn-ea"/>
                          <a:ea typeface="+mn-ea"/>
                        </a:rPr>
                        <a:t>日</a:t>
                      </a:r>
                      <a:endParaRPr lang="zh-CN" altLang="en-US" sz="1800" b="1" dirty="0">
                        <a:latin typeface="+mn-ea"/>
                        <a:ea typeface="+mn-ea"/>
                      </a:endParaRPr>
                    </a:p>
                  </a:txBody>
                  <a:tcPr anchor="ctr"/>
                </a:tc>
                <a:tc>
                  <a:txBody>
                    <a:bodyPr/>
                    <a:lstStyle/>
                    <a:p>
                      <a:pPr algn="ctr"/>
                      <a:r>
                        <a:rPr lang="en-US" altLang="zh-CN" dirty="0" smtClean="0">
                          <a:latin typeface="+mn-ea"/>
                          <a:ea typeface="+mn-ea"/>
                        </a:rPr>
                        <a:t>18:30</a:t>
                      </a:r>
                      <a:endParaRPr lang="zh-CN" altLang="en-US" dirty="0">
                        <a:latin typeface="+mn-ea"/>
                        <a:ea typeface="+mn-ea"/>
                      </a:endParaRPr>
                    </a:p>
                  </a:txBody>
                  <a:tcPr/>
                </a:tc>
                <a:tc>
                  <a:txBody>
                    <a:bodyPr/>
                    <a:lstStyle/>
                    <a:p>
                      <a:pPr algn="ctr"/>
                      <a:endParaRPr lang="zh-CN" altLang="en-US">
                        <a:latin typeface="+mn-ea"/>
                        <a:ea typeface="+mn-ea"/>
                      </a:endParaRPr>
                    </a:p>
                  </a:txBody>
                  <a:tcPr/>
                </a:tc>
                <a:tc>
                  <a:txBody>
                    <a:bodyPr/>
                    <a:lstStyle/>
                    <a:p>
                      <a:r>
                        <a:rPr kumimoji="0" lang="zh-CN" altLang="zh-CN" sz="1800" kern="1200" dirty="0" smtClean="0">
                          <a:solidFill>
                            <a:schemeClr val="dk1"/>
                          </a:solidFill>
                          <a:latin typeface="+mn-lt"/>
                          <a:ea typeface="+mn-ea"/>
                          <a:cs typeface="+mn-cs"/>
                        </a:rPr>
                        <a:t>海口金海岸羅顿大酒店门口</a:t>
                      </a:r>
                      <a:endParaRPr lang="zh-CN" altLang="en-US" dirty="0">
                        <a:latin typeface="+mn-ea"/>
                        <a:ea typeface="+mn-ea"/>
                      </a:endParaRPr>
                    </a:p>
                  </a:txBody>
                  <a:tcPr/>
                </a:tc>
              </a:tr>
              <a:tr h="443202">
                <a:tc vMerge="1">
                  <a:txBody>
                    <a:bodyPr/>
                    <a:lstStyle/>
                    <a:p>
                      <a:endParaRPr lang="zh-CN" altLang="en-US" dirty="0"/>
                    </a:p>
                  </a:txBody>
                  <a:tcPr/>
                </a:tc>
                <a:tc>
                  <a:txBody>
                    <a:bodyPr/>
                    <a:lstStyle/>
                    <a:p>
                      <a:pPr algn="ctr"/>
                      <a:endParaRPr lang="zh-CN" altLang="en-US" dirty="0">
                        <a:latin typeface="+mn-ea"/>
                        <a:ea typeface="+mn-ea"/>
                      </a:endParaRPr>
                    </a:p>
                  </a:txBody>
                  <a:tcPr/>
                </a:tc>
                <a:tc>
                  <a:txBody>
                    <a:bodyPr/>
                    <a:lstStyle/>
                    <a:p>
                      <a:pPr algn="ctr"/>
                      <a:r>
                        <a:rPr lang="en-US" altLang="zh-CN" dirty="0" smtClean="0">
                          <a:latin typeface="+mn-ea"/>
                          <a:ea typeface="+mn-ea"/>
                        </a:rPr>
                        <a:t>20:00</a:t>
                      </a:r>
                      <a:endParaRPr lang="zh-CN" altLang="en-US" dirty="0">
                        <a:latin typeface="+mn-ea"/>
                        <a:ea typeface="+mn-ea"/>
                      </a:endParaRPr>
                    </a:p>
                  </a:txBody>
                  <a:tcPr/>
                </a:tc>
                <a:tc>
                  <a:txBody>
                    <a:bodyPr/>
                    <a:lstStyle/>
                    <a:p>
                      <a:r>
                        <a:rPr kumimoji="0" lang="zh-CN" altLang="zh-CN" sz="1800" kern="1200" dirty="0" smtClean="0">
                          <a:solidFill>
                            <a:schemeClr val="dk1"/>
                          </a:solidFill>
                          <a:latin typeface="+mn-lt"/>
                          <a:ea typeface="+mn-ea"/>
                          <a:cs typeface="+mn-cs"/>
                        </a:rPr>
                        <a:t>海口华彩华邑酒店门口</a:t>
                      </a:r>
                      <a:endParaRPr lang="zh-CN" altLang="en-US" dirty="0">
                        <a:latin typeface="+mn-ea"/>
                        <a:ea typeface="+mn-ea"/>
                      </a:endParaRPr>
                    </a:p>
                  </a:txBody>
                  <a:tcPr/>
                </a:tc>
              </a:tr>
              <a:tr h="44320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800" b="1"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dirty="0" smtClean="0">
                          <a:latin typeface="+mn-ea"/>
                          <a:ea typeface="+mn-ea"/>
                        </a:rPr>
                        <a:t>11</a:t>
                      </a:r>
                      <a:r>
                        <a:rPr lang="zh-CN" altLang="en-US" sz="1800" b="1" dirty="0" smtClean="0">
                          <a:latin typeface="+mn-ea"/>
                          <a:ea typeface="+mn-ea"/>
                        </a:rPr>
                        <a:t>月</a:t>
                      </a:r>
                      <a:r>
                        <a:rPr lang="en-US" altLang="zh-CN" sz="1800" b="1" dirty="0" smtClean="0">
                          <a:latin typeface="+mn-ea"/>
                          <a:ea typeface="+mn-ea"/>
                        </a:rPr>
                        <a:t>09</a:t>
                      </a:r>
                      <a:r>
                        <a:rPr lang="zh-CN" altLang="en-US" sz="1800" b="1" dirty="0" smtClean="0">
                          <a:latin typeface="+mn-ea"/>
                          <a:ea typeface="+mn-ea"/>
                        </a:rPr>
                        <a:t>日</a:t>
                      </a:r>
                    </a:p>
                    <a:p>
                      <a:endParaRPr lang="zh-CN" altLang="en-US"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mn-ea"/>
                          <a:ea typeface="+mn-ea"/>
                        </a:rPr>
                        <a:t>08:00</a:t>
                      </a:r>
                      <a:endParaRPr lang="zh-CN" altLang="en-US" dirty="0" smtClean="0">
                        <a:latin typeface="+mn-ea"/>
                        <a:ea typeface="+mn-ea"/>
                      </a:endParaRPr>
                    </a:p>
                  </a:txBody>
                  <a:tcPr/>
                </a:tc>
                <a:tc>
                  <a:txBody>
                    <a:bodyPr/>
                    <a:lstStyle/>
                    <a:p>
                      <a:pPr algn="ctr"/>
                      <a:endParaRPr lang="zh-CN" altLang="en-US" dirty="0">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zh-CN" sz="1800" kern="1200" dirty="0" smtClean="0">
                          <a:solidFill>
                            <a:schemeClr val="dk1"/>
                          </a:solidFill>
                          <a:latin typeface="+mn-lt"/>
                          <a:ea typeface="+mn-ea"/>
                          <a:cs typeface="+mn-cs"/>
                        </a:rPr>
                        <a:t>海口金海岸羅顿大酒店门口</a:t>
                      </a:r>
                      <a:endParaRPr lang="zh-CN" altLang="en-US" dirty="0" smtClean="0">
                        <a:latin typeface="+mn-ea"/>
                        <a:ea typeface="+mn-ea"/>
                      </a:endParaRPr>
                    </a:p>
                  </a:txBody>
                  <a:tcPr/>
                </a:tc>
              </a:tr>
              <a:tr h="443202">
                <a:tc vMerge="1">
                  <a:txBody>
                    <a:bodyPr/>
                    <a:lstStyle/>
                    <a:p>
                      <a:endParaRPr lang="zh-CN" altLang="en-US" dirty="0">
                        <a:latin typeface="+mn-ea"/>
                        <a:ea typeface="+mn-ea"/>
                      </a:endParaRPr>
                    </a:p>
                  </a:txBody>
                  <a:tcPr/>
                </a:tc>
                <a:tc>
                  <a:txBody>
                    <a:bodyPr/>
                    <a:lstStyle/>
                    <a:p>
                      <a:pPr algn="ctr"/>
                      <a:endParaRPr lang="zh-CN" altLang="en-US" dirty="0">
                        <a:latin typeface="+mn-ea"/>
                        <a:ea typeface="+mn-ea"/>
                      </a:endParaRPr>
                    </a:p>
                  </a:txBody>
                  <a:tcPr/>
                </a:tc>
                <a:tc>
                  <a:txBody>
                    <a:bodyPr/>
                    <a:lstStyle/>
                    <a:p>
                      <a:pPr algn="ctr"/>
                      <a:r>
                        <a:rPr lang="en-US" altLang="zh-CN" dirty="0" smtClean="0">
                          <a:latin typeface="+mn-ea"/>
                          <a:ea typeface="+mn-ea"/>
                        </a:rPr>
                        <a:t>20:30</a:t>
                      </a:r>
                      <a:endParaRPr lang="zh-CN" altLang="en-US" dirty="0">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zh-CN" sz="1800" kern="1200" dirty="0" smtClean="0">
                          <a:solidFill>
                            <a:schemeClr val="dk1"/>
                          </a:solidFill>
                          <a:latin typeface="+mn-lt"/>
                          <a:ea typeface="+mn-ea"/>
                          <a:cs typeface="+mn-cs"/>
                        </a:rPr>
                        <a:t>海口华彩华邑酒店门口</a:t>
                      </a:r>
                      <a:endParaRPr lang="zh-CN" altLang="en-US" dirty="0" smtClean="0">
                        <a:latin typeface="+mn-ea"/>
                        <a:ea typeface="+mn-ea"/>
                      </a:endParaRPr>
                    </a:p>
                  </a:txBody>
                  <a:tcPr/>
                </a:tc>
              </a:tr>
              <a:tr h="44320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800" b="1"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dirty="0" smtClean="0">
                          <a:latin typeface="+mn-ea"/>
                          <a:ea typeface="+mn-ea"/>
                        </a:rPr>
                        <a:t>11</a:t>
                      </a:r>
                      <a:r>
                        <a:rPr lang="zh-CN" altLang="en-US" sz="1800" b="1" dirty="0" smtClean="0">
                          <a:latin typeface="+mn-ea"/>
                          <a:ea typeface="+mn-ea"/>
                        </a:rPr>
                        <a:t>月</a:t>
                      </a:r>
                      <a:r>
                        <a:rPr lang="en-US" altLang="zh-CN" sz="1800" b="1" dirty="0" smtClean="0">
                          <a:latin typeface="+mn-ea"/>
                          <a:ea typeface="+mn-ea"/>
                        </a:rPr>
                        <a:t>10</a:t>
                      </a:r>
                      <a:r>
                        <a:rPr lang="zh-CN" altLang="en-US" sz="1800" b="1" dirty="0" smtClean="0">
                          <a:latin typeface="+mn-ea"/>
                          <a:ea typeface="+mn-ea"/>
                        </a:rPr>
                        <a:t>日</a:t>
                      </a:r>
                    </a:p>
                    <a:p>
                      <a:endParaRPr lang="zh-CN" altLang="en-US"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mn-ea"/>
                          <a:ea typeface="+mn-ea"/>
                        </a:rPr>
                        <a:t>08:00</a:t>
                      </a:r>
                      <a:endParaRPr lang="zh-CN" altLang="en-US" dirty="0" smtClean="0">
                        <a:latin typeface="+mn-ea"/>
                        <a:ea typeface="+mn-ea"/>
                      </a:endParaRPr>
                    </a:p>
                  </a:txBody>
                  <a:tcPr/>
                </a:tc>
                <a:tc>
                  <a:txBody>
                    <a:bodyPr/>
                    <a:lstStyle/>
                    <a:p>
                      <a:pPr algn="ctr"/>
                      <a:endParaRPr lang="zh-CN" altLang="en-US" dirty="0">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zh-CN" sz="1800" kern="1200" dirty="0" smtClean="0">
                          <a:solidFill>
                            <a:schemeClr val="dk1"/>
                          </a:solidFill>
                          <a:latin typeface="+mn-lt"/>
                          <a:ea typeface="+mn-ea"/>
                          <a:cs typeface="+mn-cs"/>
                        </a:rPr>
                        <a:t>海口金海岸羅顿大酒店门口</a:t>
                      </a:r>
                      <a:endParaRPr lang="zh-CN" altLang="en-US" dirty="0" smtClean="0">
                        <a:latin typeface="+mn-ea"/>
                        <a:ea typeface="+mn-ea"/>
                      </a:endParaRPr>
                    </a:p>
                  </a:txBody>
                  <a:tcPr/>
                </a:tc>
              </a:tr>
              <a:tr h="443202">
                <a:tc vMerge="1">
                  <a:txBody>
                    <a:bodyPr/>
                    <a:lstStyle/>
                    <a:p>
                      <a:endParaRPr lang="zh-CN" altLang="en-US" dirty="0">
                        <a:latin typeface="+mn-ea"/>
                        <a:ea typeface="+mn-ea"/>
                      </a:endParaRPr>
                    </a:p>
                  </a:txBody>
                  <a:tcPr/>
                </a:tc>
                <a:tc>
                  <a:txBody>
                    <a:bodyPr/>
                    <a:lstStyle/>
                    <a:p>
                      <a:endParaRPr lang="zh-CN" altLang="en-US">
                        <a:latin typeface="+mn-ea"/>
                        <a:ea typeface="+mn-ea"/>
                      </a:endParaRPr>
                    </a:p>
                  </a:txBody>
                  <a:tcPr/>
                </a:tc>
                <a:tc>
                  <a:txBody>
                    <a:bodyPr/>
                    <a:lstStyle/>
                    <a:p>
                      <a:r>
                        <a:rPr lang="en-US" altLang="zh-CN" dirty="0" smtClean="0">
                          <a:latin typeface="+mn-ea"/>
                          <a:ea typeface="+mn-ea"/>
                        </a:rPr>
                        <a:t>  17:00</a:t>
                      </a:r>
                      <a:endParaRPr lang="zh-CN" altLang="en-US" dirty="0">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zh-CN" sz="1800" kern="1200" dirty="0" smtClean="0">
                          <a:solidFill>
                            <a:schemeClr val="dk1"/>
                          </a:solidFill>
                          <a:latin typeface="+mn-lt"/>
                          <a:ea typeface="+mn-ea"/>
                          <a:cs typeface="+mn-cs"/>
                        </a:rPr>
                        <a:t>海口华彩华邑酒店门口</a:t>
                      </a:r>
                      <a:endParaRPr lang="zh-CN" altLang="en-US" dirty="0" smtClean="0">
                        <a:latin typeface="+mn-ea"/>
                        <a:ea typeface="+mn-ea"/>
                      </a:endParaRP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010400"/>
          </a:xfrm>
        </p:spPr>
        <p:txBody>
          <a:bodyPr>
            <a:normAutofit/>
          </a:bodyPr>
          <a:lstStyle/>
          <a:p>
            <a:r>
              <a:rPr lang="zh-CN" altLang="en-US" sz="4500" dirty="0" smtClean="0"/>
              <a:t>会议联系方式</a:t>
            </a:r>
            <a:endParaRPr lang="zh-CN" altLang="en-US" sz="4500" dirty="0"/>
          </a:p>
        </p:txBody>
      </p:sp>
      <p:sp>
        <p:nvSpPr>
          <p:cNvPr id="3" name="内容占位符 2"/>
          <p:cNvSpPr>
            <a:spLocks noGrp="1"/>
          </p:cNvSpPr>
          <p:nvPr>
            <p:ph idx="1"/>
          </p:nvPr>
        </p:nvSpPr>
        <p:spPr/>
        <p:txBody>
          <a:bodyPr/>
          <a:lstStyle/>
          <a:p>
            <a:r>
              <a:rPr lang="zh-CN" altLang="en-US" dirty="0" smtClean="0">
                <a:latin typeface="+mn-ea"/>
              </a:rPr>
              <a:t>会议服务总联系人：李永纲 （</a:t>
            </a:r>
            <a:r>
              <a:rPr lang="en-US" dirty="0" smtClean="0">
                <a:latin typeface="+mn-ea"/>
              </a:rPr>
              <a:t>13876007274</a:t>
            </a:r>
            <a:r>
              <a:rPr lang="zh-CN" altLang="en-US" dirty="0" smtClean="0">
                <a:latin typeface="+mn-ea"/>
              </a:rPr>
              <a:t>）</a:t>
            </a:r>
          </a:p>
          <a:p>
            <a:r>
              <a:rPr lang="zh-CN" altLang="en-US" dirty="0" smtClean="0">
                <a:latin typeface="+mn-ea"/>
              </a:rPr>
              <a:t>参展联系人：王芳芳（</a:t>
            </a:r>
            <a:r>
              <a:rPr lang="en-US" dirty="0" smtClean="0">
                <a:latin typeface="+mn-ea"/>
              </a:rPr>
              <a:t>13700434120</a:t>
            </a:r>
            <a:r>
              <a:rPr lang="zh-CN" altLang="en-US" dirty="0" smtClean="0">
                <a:latin typeface="+mn-ea"/>
              </a:rPr>
              <a:t>）</a:t>
            </a:r>
          </a:p>
          <a:p>
            <a:r>
              <a:rPr lang="zh-CN" altLang="en-US" dirty="0" smtClean="0">
                <a:latin typeface="+mn-ea"/>
              </a:rPr>
              <a:t>注册联系人：吴丽贞（</a:t>
            </a:r>
            <a:r>
              <a:rPr lang="en-US" dirty="0" smtClean="0">
                <a:latin typeface="+mn-ea"/>
              </a:rPr>
              <a:t>13637664334</a:t>
            </a:r>
            <a:r>
              <a:rPr lang="zh-CN" altLang="en-US" dirty="0" smtClean="0">
                <a:latin typeface="+mn-ea"/>
              </a:rPr>
              <a:t>）</a:t>
            </a:r>
          </a:p>
          <a:p>
            <a:r>
              <a:rPr lang="zh-CN" altLang="en-US" dirty="0" smtClean="0">
                <a:latin typeface="+mn-ea"/>
              </a:rPr>
              <a:t>住宿、餐饮：莫丽莎（</a:t>
            </a:r>
            <a:r>
              <a:rPr lang="en-US" dirty="0" smtClean="0">
                <a:latin typeface="+mn-ea"/>
              </a:rPr>
              <a:t>13876654199</a:t>
            </a:r>
            <a:r>
              <a:rPr lang="zh-CN" altLang="en-US" dirty="0" smtClean="0">
                <a:latin typeface="+mn-ea"/>
              </a:rPr>
              <a:t>）</a:t>
            </a:r>
          </a:p>
          <a:p>
            <a:r>
              <a:rPr lang="zh-CN" altLang="en-US" dirty="0" smtClean="0">
                <a:latin typeface="+mn-ea"/>
              </a:rPr>
              <a:t>交通联系人：莫凤新（</a:t>
            </a:r>
            <a:r>
              <a:rPr lang="en-US" dirty="0" smtClean="0">
                <a:latin typeface="+mn-ea"/>
              </a:rPr>
              <a:t>13876655848</a:t>
            </a:r>
            <a:r>
              <a:rPr lang="zh-CN" altLang="en-US" dirty="0" smtClean="0">
                <a:latin typeface="+mn-ea"/>
              </a:rPr>
              <a:t>）</a:t>
            </a:r>
          </a:p>
          <a:p>
            <a:r>
              <a:rPr lang="zh-CN" altLang="en-US" dirty="0" smtClean="0">
                <a:latin typeface="+mn-ea"/>
              </a:rPr>
              <a:t>财务联系人：陈晓文（</a:t>
            </a:r>
            <a:r>
              <a:rPr lang="en-US" dirty="0" smtClean="0">
                <a:latin typeface="+mn-ea"/>
              </a:rPr>
              <a:t>18789272952</a:t>
            </a:r>
            <a:r>
              <a:rPr lang="zh-CN" altLang="en-US" dirty="0" smtClean="0">
                <a:latin typeface="+mn-ea"/>
              </a:rPr>
              <a:t>）</a:t>
            </a:r>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704088"/>
            <a:ext cx="8229600" cy="724648"/>
          </a:xfrm>
        </p:spPr>
        <p:txBody>
          <a:bodyPr>
            <a:normAutofit fontScale="90000"/>
          </a:bodyPr>
          <a:lstStyle/>
          <a:p>
            <a:pPr lvl="0"/>
            <a:r>
              <a:rPr lang="zh-CN" altLang="en-US" dirty="0" smtClean="0"/>
              <a:t/>
            </a:r>
            <a:br>
              <a:rPr lang="zh-CN" altLang="en-US" dirty="0" smtClean="0"/>
            </a:br>
            <a:r>
              <a:rPr lang="zh-CN" altLang="en-US" dirty="0" smtClean="0"/>
              <a:t>一、会议注册</a:t>
            </a:r>
            <a:endParaRPr lang="zh-CN" altLang="en-US" dirty="0"/>
          </a:p>
        </p:txBody>
      </p:sp>
      <p:sp>
        <p:nvSpPr>
          <p:cNvPr id="5" name="内容占位符 4"/>
          <p:cNvSpPr>
            <a:spLocks noGrp="1"/>
          </p:cNvSpPr>
          <p:nvPr>
            <p:ph idx="1"/>
          </p:nvPr>
        </p:nvSpPr>
        <p:spPr>
          <a:xfrm>
            <a:off x="457200" y="1571612"/>
            <a:ext cx="8229600" cy="4752988"/>
          </a:xfrm>
        </p:spPr>
        <p:txBody>
          <a:bodyPr>
            <a:normAutofit/>
          </a:bodyPr>
          <a:lstStyle/>
          <a:p>
            <a:pPr>
              <a:buNone/>
            </a:pPr>
            <a:r>
              <a:rPr lang="zh-CN" altLang="en-US" dirty="0" smtClean="0">
                <a:latin typeface="+mn-ea"/>
              </a:rPr>
              <a:t>本次会议采取邮件报名回执注册，将报名回执表发送至：</a:t>
            </a:r>
            <a:r>
              <a:rPr lang="en-US" altLang="en-US" dirty="0" smtClean="0">
                <a:solidFill>
                  <a:schemeClr val="tx1">
                    <a:lumMod val="95000"/>
                    <a:lumOff val="5000"/>
                  </a:schemeClr>
                </a:solidFill>
                <a:latin typeface="+mn-ea"/>
                <a:hlinkClick r:id="rId2"/>
              </a:rPr>
              <a:t>sales@jbpharm.cn</a:t>
            </a:r>
            <a:endParaRPr lang="zh-CN" altLang="en-US" dirty="0" smtClean="0">
              <a:solidFill>
                <a:schemeClr val="tx1">
                  <a:lumMod val="95000"/>
                  <a:lumOff val="5000"/>
                </a:schemeClr>
              </a:solidFill>
              <a:latin typeface="+mn-ea"/>
            </a:endParaRPr>
          </a:p>
          <a:p>
            <a:pPr>
              <a:buNone/>
            </a:pPr>
            <a:r>
              <a:rPr lang="en-US" dirty="0" smtClean="0">
                <a:latin typeface="+mn-ea"/>
              </a:rPr>
              <a:t>1</a:t>
            </a:r>
            <a:r>
              <a:rPr lang="zh-CN" altLang="en-US" dirty="0" smtClean="0">
                <a:latin typeface="+mn-ea"/>
              </a:rPr>
              <a:t>、会议注册费：</a:t>
            </a:r>
            <a:r>
              <a:rPr lang="en-US" dirty="0" smtClean="0">
                <a:latin typeface="+mn-ea"/>
              </a:rPr>
              <a:t> 2000</a:t>
            </a:r>
            <a:r>
              <a:rPr lang="zh-CN" altLang="en-US" dirty="0" smtClean="0">
                <a:latin typeface="+mn-ea"/>
              </a:rPr>
              <a:t>元</a:t>
            </a:r>
            <a:r>
              <a:rPr lang="en-US" dirty="0" smtClean="0">
                <a:latin typeface="+mn-ea"/>
              </a:rPr>
              <a:t>/</a:t>
            </a:r>
            <a:r>
              <a:rPr lang="zh-CN" altLang="en-US" dirty="0" smtClean="0">
                <a:latin typeface="+mn-ea"/>
              </a:rPr>
              <a:t>人，注册费含会议资料、茶歇、餐饮等费用，不含住宿、交通费。</a:t>
            </a:r>
          </a:p>
          <a:p>
            <a:pPr>
              <a:buNone/>
            </a:pPr>
            <a:r>
              <a:rPr lang="en-US" dirty="0" smtClean="0">
                <a:latin typeface="+mn-ea"/>
              </a:rPr>
              <a:t>2</a:t>
            </a:r>
            <a:r>
              <a:rPr lang="zh-CN" altLang="en-US" dirty="0" smtClean="0">
                <a:latin typeface="+mn-ea"/>
              </a:rPr>
              <a:t>、报到</a:t>
            </a:r>
            <a:r>
              <a:rPr lang="en-US" dirty="0" smtClean="0">
                <a:latin typeface="+mn-ea"/>
              </a:rPr>
              <a:t>:</a:t>
            </a:r>
            <a:endParaRPr lang="zh-CN" altLang="en-US" dirty="0" smtClean="0">
              <a:latin typeface="+mn-ea"/>
            </a:endParaRPr>
          </a:p>
          <a:p>
            <a:r>
              <a:rPr lang="en-US" dirty="0" smtClean="0">
                <a:latin typeface="+mn-ea"/>
              </a:rPr>
              <a:t> </a:t>
            </a:r>
            <a:r>
              <a:rPr lang="zh-CN" altLang="en-US" dirty="0" smtClean="0">
                <a:latin typeface="+mn-ea"/>
              </a:rPr>
              <a:t>报到时间：</a:t>
            </a:r>
            <a:r>
              <a:rPr lang="en-US" dirty="0" smtClean="0">
                <a:latin typeface="+mn-ea"/>
              </a:rPr>
              <a:t>2017</a:t>
            </a:r>
            <a:r>
              <a:rPr lang="zh-CN" altLang="en-US" dirty="0" smtClean="0">
                <a:latin typeface="+mn-ea"/>
              </a:rPr>
              <a:t>年</a:t>
            </a:r>
            <a:r>
              <a:rPr lang="en-US" dirty="0" smtClean="0">
                <a:latin typeface="+mn-ea"/>
              </a:rPr>
              <a:t>11</a:t>
            </a:r>
            <a:r>
              <a:rPr lang="zh-CN" altLang="en-US" dirty="0" smtClean="0">
                <a:latin typeface="+mn-ea"/>
              </a:rPr>
              <a:t>月</a:t>
            </a:r>
            <a:r>
              <a:rPr lang="en-US" dirty="0" smtClean="0">
                <a:latin typeface="+mn-ea"/>
              </a:rPr>
              <a:t>08</a:t>
            </a:r>
            <a:r>
              <a:rPr lang="zh-CN" altLang="en-US" dirty="0" smtClean="0">
                <a:latin typeface="+mn-ea"/>
              </a:rPr>
              <a:t>日（全天）</a:t>
            </a:r>
          </a:p>
          <a:p>
            <a:r>
              <a:rPr lang="en-US" dirty="0" smtClean="0">
                <a:latin typeface="+mn-ea"/>
              </a:rPr>
              <a:t> </a:t>
            </a:r>
            <a:r>
              <a:rPr lang="zh-CN" altLang="en-US" dirty="0" smtClean="0">
                <a:latin typeface="+mn-ea"/>
              </a:rPr>
              <a:t>报到地点：海口华彩华邑酒店</a:t>
            </a:r>
          </a:p>
          <a:p>
            <a:r>
              <a:rPr lang="en-US" dirty="0" smtClean="0">
                <a:latin typeface="+mn-ea"/>
              </a:rPr>
              <a:t> </a:t>
            </a:r>
            <a:r>
              <a:rPr lang="zh-CN" altLang="en-US" dirty="0" smtClean="0">
                <a:latin typeface="+mn-ea"/>
              </a:rPr>
              <a:t>报到流程流程如下：（缴费接受刷卡和现金缴费）</a:t>
            </a:r>
          </a:p>
          <a:p>
            <a:r>
              <a:rPr lang="en-US" dirty="0" smtClean="0">
                <a:latin typeface="+mn-ea"/>
              </a:rPr>
              <a:t> </a:t>
            </a:r>
            <a:r>
              <a:rPr lang="zh-CN" altLang="en-US" dirty="0" smtClean="0">
                <a:latin typeface="+mn-ea"/>
              </a:rPr>
              <a:t>注册缴费（已缴费的领取发票）</a:t>
            </a:r>
            <a:r>
              <a:rPr lang="en-US" dirty="0" smtClean="0">
                <a:latin typeface="+mn-ea"/>
              </a:rPr>
              <a:t>      </a:t>
            </a:r>
            <a:r>
              <a:rPr lang="zh-CN" altLang="en-US" dirty="0" smtClean="0">
                <a:latin typeface="+mn-ea"/>
              </a:rPr>
              <a:t>领取会议资料袋</a:t>
            </a:r>
            <a:r>
              <a:rPr lang="en-US" dirty="0" smtClean="0">
                <a:latin typeface="+mn-ea"/>
              </a:rPr>
              <a:t>          </a:t>
            </a:r>
          </a:p>
          <a:p>
            <a:pPr>
              <a:buNone/>
            </a:pPr>
            <a:r>
              <a:rPr lang="zh-CN" altLang="en-US" dirty="0" smtClean="0">
                <a:latin typeface="+mn-ea"/>
              </a:rPr>
              <a:t>       入住预定酒店</a:t>
            </a:r>
            <a:r>
              <a:rPr lang="en-US" dirty="0" smtClean="0">
                <a:latin typeface="+mn-ea"/>
              </a:rPr>
              <a:t>      </a:t>
            </a:r>
            <a:endParaRPr lang="zh-CN" altLang="en-US" dirty="0" smtClean="0">
              <a:latin typeface="+mn-ea"/>
            </a:endParaRPr>
          </a:p>
          <a:p>
            <a:endParaRPr lang="zh-CN" altLang="en-US" dirty="0"/>
          </a:p>
        </p:txBody>
      </p:sp>
      <p:cxnSp>
        <p:nvCxnSpPr>
          <p:cNvPr id="7" name="直接箭头连接符 6"/>
          <p:cNvCxnSpPr/>
          <p:nvPr/>
        </p:nvCxnSpPr>
        <p:spPr>
          <a:xfrm>
            <a:off x="5357818" y="5429264"/>
            <a:ext cx="57150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1071538" y="5929330"/>
            <a:ext cx="57150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704088"/>
            <a:ext cx="8229600" cy="581772"/>
          </a:xfrm>
        </p:spPr>
        <p:txBody>
          <a:bodyPr>
            <a:normAutofit fontScale="90000"/>
          </a:bodyPr>
          <a:lstStyle/>
          <a:p>
            <a:pPr lvl="0"/>
            <a:r>
              <a:rPr lang="zh-CN" altLang="en-US" dirty="0" smtClean="0"/>
              <a:t/>
            </a:r>
            <a:br>
              <a:rPr lang="zh-CN" altLang="en-US" dirty="0" smtClean="0"/>
            </a:br>
            <a:r>
              <a:rPr lang="zh-CN" altLang="en-US" dirty="0" smtClean="0"/>
              <a:t>二、会议日程</a:t>
            </a:r>
            <a:endParaRPr lang="zh-CN" altLang="en-US" dirty="0"/>
          </a:p>
        </p:txBody>
      </p:sp>
      <p:sp>
        <p:nvSpPr>
          <p:cNvPr id="3" name="内容占位符 2"/>
          <p:cNvSpPr>
            <a:spLocks noGrp="1"/>
          </p:cNvSpPr>
          <p:nvPr>
            <p:ph idx="1"/>
          </p:nvPr>
        </p:nvSpPr>
        <p:spPr>
          <a:xfrm>
            <a:off x="457200" y="1285860"/>
            <a:ext cx="8229600" cy="5357850"/>
          </a:xfrm>
        </p:spPr>
        <p:txBody>
          <a:bodyPr>
            <a:normAutofit fontScale="85000" lnSpcReduction="10000"/>
          </a:bodyPr>
          <a:lstStyle/>
          <a:p>
            <a:r>
              <a:rPr lang="en-US" sz="2700" dirty="0" smtClean="0">
                <a:latin typeface="+mn-ea"/>
              </a:rPr>
              <a:t>11</a:t>
            </a:r>
            <a:r>
              <a:rPr lang="zh-CN" altLang="en-US" sz="2700" dirty="0" smtClean="0">
                <a:latin typeface="+mn-ea"/>
              </a:rPr>
              <a:t>月</a:t>
            </a:r>
            <a:r>
              <a:rPr lang="en-US" sz="2700" dirty="0" smtClean="0">
                <a:latin typeface="+mn-ea"/>
              </a:rPr>
              <a:t>08</a:t>
            </a:r>
            <a:r>
              <a:rPr lang="zh-CN" altLang="en-US" sz="2700" dirty="0" smtClean="0">
                <a:latin typeface="+mn-ea"/>
              </a:rPr>
              <a:t>日（星期三）</a:t>
            </a:r>
            <a:r>
              <a:rPr lang="en-US" sz="2700" dirty="0" smtClean="0">
                <a:latin typeface="+mn-ea"/>
              </a:rPr>
              <a:t>   08:30</a:t>
            </a:r>
            <a:r>
              <a:rPr lang="en-US" altLang="zh-CN" sz="2700" dirty="0" smtClean="0">
                <a:latin typeface="+mn-ea"/>
              </a:rPr>
              <a:t>—</a:t>
            </a:r>
            <a:r>
              <a:rPr lang="en-US" sz="2700" dirty="0" smtClean="0">
                <a:latin typeface="+mn-ea"/>
              </a:rPr>
              <a:t>20:30      </a:t>
            </a:r>
            <a:r>
              <a:rPr lang="zh-CN" altLang="en-US" sz="2700" dirty="0" smtClean="0">
                <a:latin typeface="+mn-ea"/>
              </a:rPr>
              <a:t>会议代表注册报到</a:t>
            </a:r>
          </a:p>
          <a:p>
            <a:pPr>
              <a:buNone/>
            </a:pPr>
            <a:r>
              <a:rPr lang="en-US" sz="2700" dirty="0" smtClean="0">
                <a:latin typeface="+mn-ea"/>
              </a:rPr>
              <a:t>                                       19:00</a:t>
            </a:r>
            <a:r>
              <a:rPr lang="en-US" altLang="zh-CN" sz="2700" dirty="0" smtClean="0">
                <a:latin typeface="+mn-ea"/>
              </a:rPr>
              <a:t>—</a:t>
            </a:r>
            <a:r>
              <a:rPr lang="en-US" sz="2700" dirty="0" smtClean="0">
                <a:latin typeface="+mn-ea"/>
              </a:rPr>
              <a:t>20:00      </a:t>
            </a:r>
            <a:r>
              <a:rPr lang="zh-CN" altLang="en-US" sz="2700" dirty="0" smtClean="0">
                <a:latin typeface="+mn-ea"/>
              </a:rPr>
              <a:t>欢迎晚宴</a:t>
            </a:r>
          </a:p>
          <a:p>
            <a:r>
              <a:rPr lang="en-US" sz="2700" dirty="0" smtClean="0">
                <a:latin typeface="+mn-ea"/>
              </a:rPr>
              <a:t>11</a:t>
            </a:r>
            <a:r>
              <a:rPr lang="zh-CN" altLang="en-US" sz="2700" dirty="0" smtClean="0">
                <a:latin typeface="+mn-ea"/>
              </a:rPr>
              <a:t>月</a:t>
            </a:r>
            <a:r>
              <a:rPr lang="en-US" sz="2700" dirty="0" smtClean="0">
                <a:latin typeface="+mn-ea"/>
              </a:rPr>
              <a:t>09</a:t>
            </a:r>
            <a:r>
              <a:rPr lang="zh-CN" altLang="en-US" sz="2700" dirty="0" smtClean="0">
                <a:latin typeface="+mn-ea"/>
              </a:rPr>
              <a:t>日（星期四）</a:t>
            </a:r>
            <a:r>
              <a:rPr lang="en-US" sz="2700" dirty="0" smtClean="0">
                <a:latin typeface="+mn-ea"/>
              </a:rPr>
              <a:t>   08:30</a:t>
            </a:r>
            <a:r>
              <a:rPr lang="en-US" altLang="zh-CN" sz="2700" dirty="0" smtClean="0">
                <a:latin typeface="+mn-ea"/>
              </a:rPr>
              <a:t>—</a:t>
            </a:r>
            <a:r>
              <a:rPr lang="en-US" sz="2700" dirty="0" smtClean="0">
                <a:latin typeface="+mn-ea"/>
              </a:rPr>
              <a:t>09:00      </a:t>
            </a:r>
            <a:r>
              <a:rPr lang="zh-CN" altLang="en-US" sz="2700" dirty="0" smtClean="0">
                <a:latin typeface="+mn-ea"/>
              </a:rPr>
              <a:t>开幕式</a:t>
            </a:r>
          </a:p>
          <a:p>
            <a:pPr>
              <a:buNone/>
            </a:pPr>
            <a:r>
              <a:rPr lang="en-US" sz="2700" dirty="0" smtClean="0">
                <a:latin typeface="+mn-ea"/>
              </a:rPr>
              <a:t>                                       09:00</a:t>
            </a:r>
            <a:r>
              <a:rPr lang="en-US" altLang="zh-CN" sz="2700" dirty="0" smtClean="0">
                <a:latin typeface="+mn-ea"/>
              </a:rPr>
              <a:t>—</a:t>
            </a:r>
            <a:r>
              <a:rPr lang="en-US" sz="2700" dirty="0" smtClean="0">
                <a:latin typeface="+mn-ea"/>
              </a:rPr>
              <a:t>12:00      </a:t>
            </a:r>
            <a:r>
              <a:rPr lang="zh-CN" altLang="en-US" sz="2700" dirty="0" smtClean="0">
                <a:latin typeface="+mn-ea"/>
              </a:rPr>
              <a:t>大会报告</a:t>
            </a:r>
          </a:p>
          <a:p>
            <a:pPr>
              <a:buNone/>
            </a:pPr>
            <a:r>
              <a:rPr lang="en-US" sz="2700" dirty="0" smtClean="0">
                <a:latin typeface="+mn-ea"/>
              </a:rPr>
              <a:t>                                       12:00</a:t>
            </a:r>
            <a:r>
              <a:rPr lang="en-US" altLang="zh-CN" sz="2700" dirty="0" smtClean="0">
                <a:latin typeface="+mn-ea"/>
              </a:rPr>
              <a:t>—</a:t>
            </a:r>
            <a:r>
              <a:rPr lang="en-US" sz="2700" dirty="0" smtClean="0">
                <a:latin typeface="+mn-ea"/>
              </a:rPr>
              <a:t>14:00      </a:t>
            </a:r>
            <a:r>
              <a:rPr lang="zh-CN" altLang="en-US" sz="2700" dirty="0" smtClean="0">
                <a:latin typeface="+mn-ea"/>
              </a:rPr>
              <a:t>午餐</a:t>
            </a:r>
          </a:p>
          <a:p>
            <a:pPr>
              <a:buNone/>
            </a:pPr>
            <a:r>
              <a:rPr lang="en-US" sz="2700" dirty="0" smtClean="0">
                <a:latin typeface="+mn-ea"/>
              </a:rPr>
              <a:t>                                       14:00</a:t>
            </a:r>
            <a:r>
              <a:rPr lang="en-US" altLang="zh-CN" sz="2700" dirty="0" smtClean="0">
                <a:latin typeface="+mn-ea"/>
              </a:rPr>
              <a:t>—</a:t>
            </a:r>
            <a:r>
              <a:rPr lang="en-US" sz="2700" dirty="0" smtClean="0">
                <a:latin typeface="+mn-ea"/>
              </a:rPr>
              <a:t>18:00      </a:t>
            </a:r>
            <a:r>
              <a:rPr lang="zh-CN" altLang="en-US" sz="2700" dirty="0" smtClean="0">
                <a:latin typeface="+mn-ea"/>
              </a:rPr>
              <a:t>大会报告</a:t>
            </a:r>
          </a:p>
          <a:p>
            <a:pPr>
              <a:buNone/>
            </a:pPr>
            <a:r>
              <a:rPr lang="en-US" sz="2700" dirty="0" smtClean="0">
                <a:latin typeface="+mn-ea"/>
              </a:rPr>
              <a:t>                                       18:00</a:t>
            </a:r>
            <a:r>
              <a:rPr lang="en-US" altLang="zh-CN" sz="2700" dirty="0" smtClean="0">
                <a:latin typeface="+mn-ea"/>
              </a:rPr>
              <a:t>—</a:t>
            </a:r>
            <a:r>
              <a:rPr lang="en-US" sz="2700" dirty="0" smtClean="0">
                <a:latin typeface="+mn-ea"/>
              </a:rPr>
              <a:t>20:30      </a:t>
            </a:r>
            <a:r>
              <a:rPr lang="zh-CN" altLang="en-US" sz="2700" dirty="0" smtClean="0">
                <a:latin typeface="+mn-ea"/>
              </a:rPr>
              <a:t>自助晚餐</a:t>
            </a:r>
          </a:p>
          <a:p>
            <a:r>
              <a:rPr lang="en-US" sz="2700" dirty="0" smtClean="0">
                <a:latin typeface="+mn-ea"/>
              </a:rPr>
              <a:t>11</a:t>
            </a:r>
            <a:r>
              <a:rPr lang="zh-CN" altLang="en-US" sz="2700" dirty="0" smtClean="0">
                <a:latin typeface="+mn-ea"/>
              </a:rPr>
              <a:t>月</a:t>
            </a:r>
            <a:r>
              <a:rPr lang="en-US" sz="2700" dirty="0" smtClean="0">
                <a:latin typeface="+mn-ea"/>
              </a:rPr>
              <a:t>10</a:t>
            </a:r>
            <a:r>
              <a:rPr lang="zh-CN" altLang="en-US" sz="2700" dirty="0" smtClean="0">
                <a:latin typeface="+mn-ea"/>
              </a:rPr>
              <a:t>日 </a:t>
            </a:r>
            <a:r>
              <a:rPr lang="en-US" sz="2700" dirty="0" smtClean="0">
                <a:latin typeface="+mn-ea"/>
              </a:rPr>
              <a:t>(</a:t>
            </a:r>
            <a:r>
              <a:rPr lang="zh-CN" altLang="en-US" sz="2700" dirty="0" smtClean="0">
                <a:latin typeface="+mn-ea"/>
              </a:rPr>
              <a:t>星期五</a:t>
            </a:r>
            <a:r>
              <a:rPr lang="en-US" sz="2700" dirty="0" smtClean="0">
                <a:latin typeface="+mn-ea"/>
              </a:rPr>
              <a:t>)      08:30</a:t>
            </a:r>
            <a:r>
              <a:rPr lang="en-US" altLang="zh-CN" sz="2700" dirty="0" smtClean="0">
                <a:latin typeface="+mn-ea"/>
              </a:rPr>
              <a:t>—</a:t>
            </a:r>
            <a:r>
              <a:rPr lang="en-US" sz="2700" dirty="0" smtClean="0">
                <a:latin typeface="+mn-ea"/>
              </a:rPr>
              <a:t>11:10      </a:t>
            </a:r>
            <a:r>
              <a:rPr lang="zh-CN" altLang="en-US" sz="2700" dirty="0" smtClean="0">
                <a:latin typeface="+mn-ea"/>
              </a:rPr>
              <a:t>大会报告</a:t>
            </a:r>
          </a:p>
          <a:p>
            <a:pPr>
              <a:buNone/>
            </a:pPr>
            <a:r>
              <a:rPr lang="en-US" sz="2700" dirty="0" smtClean="0">
                <a:latin typeface="+mn-ea"/>
              </a:rPr>
              <a:t>                                       11:45</a:t>
            </a:r>
            <a:r>
              <a:rPr lang="en-US" altLang="zh-CN" sz="2700" dirty="0" smtClean="0">
                <a:latin typeface="+mn-ea"/>
              </a:rPr>
              <a:t>—</a:t>
            </a:r>
            <a:r>
              <a:rPr lang="en-US" sz="2700" dirty="0" smtClean="0">
                <a:latin typeface="+mn-ea"/>
              </a:rPr>
              <a:t>12:00      </a:t>
            </a:r>
            <a:r>
              <a:rPr lang="zh-CN" altLang="en-US" sz="2700" dirty="0" smtClean="0">
                <a:latin typeface="+mn-ea"/>
              </a:rPr>
              <a:t>大会闭幕和颁奖仪式</a:t>
            </a:r>
          </a:p>
          <a:p>
            <a:pPr>
              <a:buNone/>
            </a:pPr>
            <a:r>
              <a:rPr lang="en-US" sz="2700" dirty="0" smtClean="0">
                <a:latin typeface="+mn-ea"/>
              </a:rPr>
              <a:t>                                       12:00</a:t>
            </a:r>
            <a:r>
              <a:rPr lang="en-US" altLang="zh-CN" sz="2700" dirty="0" smtClean="0">
                <a:latin typeface="+mn-ea"/>
              </a:rPr>
              <a:t>—</a:t>
            </a:r>
            <a:r>
              <a:rPr lang="en-US" sz="2700" dirty="0" smtClean="0">
                <a:latin typeface="+mn-ea"/>
              </a:rPr>
              <a:t>14:00      </a:t>
            </a:r>
            <a:r>
              <a:rPr lang="zh-CN" altLang="en-US" sz="2700" dirty="0" smtClean="0">
                <a:latin typeface="+mn-ea"/>
              </a:rPr>
              <a:t>午餐</a:t>
            </a:r>
            <a:endParaRPr lang="en-US" altLang="zh-CN" sz="2700" dirty="0" smtClean="0">
              <a:latin typeface="+mn-ea"/>
            </a:endParaRPr>
          </a:p>
          <a:p>
            <a:pPr>
              <a:buNone/>
            </a:pPr>
            <a:r>
              <a:rPr lang="en-US" altLang="zh-CN" sz="2700" dirty="0" smtClean="0">
                <a:latin typeface="+mn-ea"/>
              </a:rPr>
              <a:t>                      </a:t>
            </a:r>
            <a:r>
              <a:rPr lang="en-US" altLang="zh-CN" sz="2700" b="1" dirty="0" smtClean="0">
                <a:latin typeface="+mn-ea"/>
              </a:rPr>
              <a:t>14:30—16:30</a:t>
            </a:r>
            <a:r>
              <a:rPr lang="en-US" altLang="zh-CN" sz="2700" dirty="0" smtClean="0">
                <a:latin typeface="+mn-ea"/>
              </a:rPr>
              <a:t>   </a:t>
            </a:r>
            <a:r>
              <a:rPr lang="zh-CN" altLang="en-US" sz="2700" dirty="0" smtClean="0">
                <a:latin typeface="+mn-ea"/>
              </a:rPr>
              <a:t>分组圆桌会议</a:t>
            </a:r>
          </a:p>
          <a:p>
            <a:pPr>
              <a:buNone/>
            </a:pPr>
            <a:r>
              <a:rPr lang="zh-CN" altLang="en-US" sz="3500" b="1" dirty="0" smtClean="0">
                <a:solidFill>
                  <a:srgbClr val="FF0000"/>
                </a:solidFill>
              </a:rPr>
              <a:t>备注：各位嘉宾及参会人员请随身携带本人胸</a:t>
            </a:r>
            <a:endParaRPr lang="en-US" altLang="zh-CN" sz="3500" b="1" dirty="0" smtClean="0">
              <a:solidFill>
                <a:srgbClr val="FF0000"/>
              </a:solidFill>
            </a:endParaRPr>
          </a:p>
          <a:p>
            <a:pPr>
              <a:buNone/>
            </a:pPr>
            <a:r>
              <a:rPr lang="en-US" altLang="zh-CN" sz="3500" b="1" dirty="0" smtClean="0">
                <a:solidFill>
                  <a:srgbClr val="FF0000"/>
                </a:solidFill>
              </a:rPr>
              <a:t>               </a:t>
            </a:r>
            <a:r>
              <a:rPr lang="zh-CN" altLang="en-US" sz="3500" b="1" dirty="0" smtClean="0">
                <a:solidFill>
                  <a:srgbClr val="FF0000"/>
                </a:solidFill>
              </a:rPr>
              <a:t>牌，凭胸牌就餐，悉知！</a:t>
            </a:r>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796086"/>
          </a:xfrm>
        </p:spPr>
        <p:txBody>
          <a:bodyPr>
            <a:normAutofit fontScale="90000"/>
          </a:bodyPr>
          <a:lstStyle/>
          <a:p>
            <a:r>
              <a:rPr lang="zh-CN" altLang="en-US" dirty="0" smtClean="0"/>
              <a:t>三、会议报告详细日程</a:t>
            </a:r>
            <a:endParaRPr lang="zh-CN" altLang="en-US" dirty="0"/>
          </a:p>
        </p:txBody>
      </p:sp>
      <p:graphicFrame>
        <p:nvGraphicFramePr>
          <p:cNvPr id="4" name="内容占位符 3"/>
          <p:cNvGraphicFramePr>
            <a:graphicFrameLocks noGrp="1"/>
          </p:cNvGraphicFramePr>
          <p:nvPr>
            <p:ph idx="1"/>
          </p:nvPr>
        </p:nvGraphicFramePr>
        <p:xfrm>
          <a:off x="457200" y="1571625"/>
          <a:ext cx="8229600" cy="4560722"/>
        </p:xfrm>
        <a:graphic>
          <a:graphicData uri="http://schemas.openxmlformats.org/drawingml/2006/table">
            <a:tbl>
              <a:tblPr firstRow="1" bandRow="1">
                <a:tableStyleId>{284E427A-3D55-4303-BF80-6455036E1DE7}</a:tableStyleId>
              </a:tblPr>
              <a:tblGrid>
                <a:gridCol w="6900882"/>
                <a:gridCol w="1328718"/>
              </a:tblGrid>
              <a:tr h="958163">
                <a:tc gridSpan="2">
                  <a:txBody>
                    <a:bodyPr/>
                    <a:lstStyle/>
                    <a:p>
                      <a:pPr algn="l"/>
                      <a:r>
                        <a:rPr kumimoji="0" lang="zh-CN" altLang="en-US" sz="1800" kern="1200" dirty="0" smtClean="0">
                          <a:solidFill>
                            <a:schemeClr val="tx1">
                              <a:lumMod val="95000"/>
                              <a:lumOff val="5000"/>
                            </a:schemeClr>
                          </a:solidFill>
                        </a:rPr>
                        <a:t>大会名誉主席：王锐、崔学云</a:t>
                      </a:r>
                    </a:p>
                    <a:p>
                      <a:pPr algn="l"/>
                      <a:r>
                        <a:rPr kumimoji="0" lang="zh-CN" altLang="en-US" sz="1800" kern="1200" dirty="0" smtClean="0">
                          <a:solidFill>
                            <a:schemeClr val="tx1">
                              <a:lumMod val="95000"/>
                              <a:lumOff val="5000"/>
                            </a:schemeClr>
                          </a:solidFill>
                        </a:rPr>
                        <a:t>大会执行主席：杨顶建</a:t>
                      </a:r>
                      <a:endParaRPr kumimoji="0" lang="en-US" altLang="zh-CN" sz="1800" kern="1200" dirty="0" smtClean="0">
                        <a:solidFill>
                          <a:schemeClr val="tx1">
                            <a:lumMod val="95000"/>
                            <a:lumOff val="5000"/>
                          </a:schemeClr>
                        </a:solidFill>
                      </a:endParaRPr>
                    </a:p>
                    <a:p>
                      <a:pPr algn="l"/>
                      <a:r>
                        <a:rPr kumimoji="0" lang="zh-CN" altLang="en-US" sz="1800" kern="1200" dirty="0" smtClean="0">
                          <a:solidFill>
                            <a:schemeClr val="tx1">
                              <a:lumMod val="95000"/>
                              <a:lumOff val="5000"/>
                            </a:schemeClr>
                          </a:solidFill>
                        </a:rPr>
                        <a:t>大会副主席：姜建军、姚志勇</a:t>
                      </a:r>
                      <a:endParaRPr lang="zh-CN" altLang="en-US" dirty="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40000"/>
                      </a:schemeClr>
                    </a:solidFill>
                  </a:tcPr>
                </a:tc>
                <a:tc hMerge="1">
                  <a:txBody>
                    <a:bodyPr/>
                    <a:lstStyle/>
                    <a:p>
                      <a:endParaRPr lang="zh-CN" altLang="en-US" dirty="0"/>
                    </a:p>
                  </a:txBody>
                  <a:tcPr/>
                </a:tc>
              </a:tr>
              <a:tr h="1907324">
                <a:tc>
                  <a:txBody>
                    <a:bodyPr/>
                    <a:lstStyle/>
                    <a:p>
                      <a:pPr algn="l"/>
                      <a:r>
                        <a:rPr kumimoji="0" lang="zh-CN" altLang="en-US" sz="2000" b="1" kern="1200" dirty="0" smtClean="0"/>
                        <a:t>王锐</a:t>
                      </a:r>
                    </a:p>
                    <a:p>
                      <a:pPr algn="l"/>
                      <a:r>
                        <a:rPr kumimoji="0" lang="zh-CN" altLang="en-US" sz="1800" kern="1200" dirty="0" smtClean="0"/>
                        <a:t>        教授，现任兰州大学基础医学院院长、新药临床前研究甘肃省重点实验室主任、功能有机分子化学国家重点实验室学术委员会副主任、中国科学院</a:t>
                      </a:r>
                      <a:r>
                        <a:rPr kumimoji="0" lang="en-US" sz="1800" kern="1200" dirty="0" smtClean="0"/>
                        <a:t>OSSO</a:t>
                      </a:r>
                      <a:r>
                        <a:rPr kumimoji="0" lang="zh-CN" altLang="en-US" sz="1800" kern="1200" dirty="0" smtClean="0"/>
                        <a:t>国家重点实验室学术委员会副主任。</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695235">
                <a:tc>
                  <a:txBody>
                    <a:bodyPr/>
                    <a:lstStyle/>
                    <a:p>
                      <a:pPr algn="l"/>
                      <a:endParaRPr kumimoji="0" lang="en-US" altLang="zh-CN" sz="2000" b="1" kern="1200" dirty="0" smtClean="0"/>
                    </a:p>
                    <a:p>
                      <a:pPr algn="l"/>
                      <a:r>
                        <a:rPr kumimoji="0" lang="zh-CN" altLang="en-US" sz="2000" b="1" kern="1200" dirty="0" smtClean="0"/>
                        <a:t>崔学云</a:t>
                      </a:r>
                    </a:p>
                    <a:p>
                      <a:pPr algn="l"/>
                      <a:r>
                        <a:rPr kumimoji="0" lang="en-US" sz="1800" kern="1200" dirty="0" smtClean="0"/>
                        <a:t>       </a:t>
                      </a:r>
                      <a:r>
                        <a:rPr kumimoji="0" lang="zh-CN" altLang="en-US" sz="1800" kern="1200" dirty="0" smtClean="0"/>
                        <a:t>中和集团董事长，海南中和药业有限公司董事长</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pic>
        <p:nvPicPr>
          <p:cNvPr id="6" name="图片 5" descr="崔老板1.png"/>
          <p:cNvPicPr/>
          <p:nvPr/>
        </p:nvPicPr>
        <p:blipFill>
          <a:blip r:embed="rId2" cstate="print"/>
          <a:stretch>
            <a:fillRect/>
          </a:stretch>
        </p:blipFill>
        <p:spPr>
          <a:xfrm>
            <a:off x="7429520" y="4643446"/>
            <a:ext cx="1195388" cy="1449850"/>
          </a:xfrm>
          <a:prstGeom prst="rect">
            <a:avLst/>
          </a:prstGeom>
        </p:spPr>
      </p:pic>
      <p:pic>
        <p:nvPicPr>
          <p:cNvPr id="5" name="图片 4"/>
          <p:cNvPicPr/>
          <p:nvPr/>
        </p:nvPicPr>
        <p:blipFill>
          <a:blip r:embed="rId3" cstate="print"/>
          <a:srcRect/>
          <a:stretch>
            <a:fillRect/>
          </a:stretch>
        </p:blipFill>
        <p:spPr bwMode="auto">
          <a:xfrm>
            <a:off x="7452320" y="2708920"/>
            <a:ext cx="1152128" cy="150609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428596" y="1071547"/>
          <a:ext cx="8229600" cy="5142383"/>
        </p:xfrm>
        <a:graphic>
          <a:graphicData uri="http://schemas.openxmlformats.org/drawingml/2006/table">
            <a:tbl>
              <a:tblPr firstRow="1" bandRow="1">
                <a:tableStyleId>{284E427A-3D55-4303-BF80-6455036E1DE7}</a:tableStyleId>
              </a:tblPr>
              <a:tblGrid>
                <a:gridCol w="1357322"/>
                <a:gridCol w="1928826"/>
                <a:gridCol w="3429024"/>
                <a:gridCol w="1514428"/>
              </a:tblGrid>
              <a:tr h="642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lumMod val="95000"/>
                              <a:lumOff val="5000"/>
                            </a:schemeClr>
                          </a:solidFill>
                        </a:rPr>
                        <a:t>日期</a:t>
                      </a:r>
                      <a:endParaRPr lang="zh-CN" altLang="en-US" sz="2400" dirty="0" smtClean="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时间</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议程</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7858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latin typeface="+mn-ea"/>
                          <a:ea typeface="+mn-ea"/>
                        </a:rPr>
                        <a:t>11.08</a:t>
                      </a:r>
                      <a:endParaRPr lang="zh-CN" altLang="en-US" sz="1800" b="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latin typeface="+mn-ea"/>
                          <a:ea typeface="+mn-ea"/>
                        </a:rPr>
                        <a:t>19:00-20:00</a:t>
                      </a:r>
                      <a:endParaRPr lang="zh-CN" altLang="en-US" sz="18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kern="1200" dirty="0" smtClean="0">
                          <a:latin typeface="+mn-ea"/>
                          <a:ea typeface="+mn-ea"/>
                        </a:rPr>
                        <a:t>欢迎晚宴（华彩华邑酒店华邑厅）</a:t>
                      </a:r>
                      <a:endParaRPr lang="zh-CN" altLang="en-US" sz="1800" b="1"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574366">
                <a:tc rowSpan="4">
                  <a:txBody>
                    <a:bodyPr/>
                    <a:lstStyle/>
                    <a:p>
                      <a:endParaRPr kumimoji="0" lang="en-US" altLang="zh-CN" sz="1800" b="1" kern="120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p>
                      <a:r>
                        <a:rPr kumimoji="0" lang="en-US" altLang="zh-CN" sz="1800" b="1" kern="1200" dirty="0" smtClean="0">
                          <a:latin typeface="+mn-ea"/>
                          <a:ea typeface="+mn-ea"/>
                        </a:rPr>
                        <a:t>   </a:t>
                      </a:r>
                      <a:r>
                        <a:rPr kumimoji="0" lang="en-US" altLang="zh-CN" sz="1800" b="1" kern="1200" dirty="0" smtClean="0">
                          <a:solidFill>
                            <a:schemeClr val="dk1"/>
                          </a:solidFill>
                          <a:latin typeface="+mn-ea"/>
                          <a:ea typeface="+mn-ea"/>
                          <a:cs typeface="+mn-cs"/>
                        </a:rPr>
                        <a:t>11.09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kern="1200" dirty="0" smtClean="0">
                          <a:latin typeface="+mn-ea"/>
                          <a:ea typeface="+mn-ea"/>
                        </a:rPr>
                        <a:t>大会主持人：王锐</a:t>
                      </a:r>
                      <a:endParaRPr lang="zh-CN" altLang="en-US" sz="1800" b="1"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c hMerge="1">
                  <a:txBody>
                    <a:bodyPr/>
                    <a:lstStyle/>
                    <a:p>
                      <a:endParaRPr lang="zh-CN" altLang="en-US"/>
                    </a:p>
                  </a:txBody>
                  <a:tcPr/>
                </a:tc>
              </a:tr>
              <a:tr h="570351">
                <a:tc vMerge="1">
                  <a:txBody>
                    <a:bodyPr/>
                    <a:lstStyle/>
                    <a:p>
                      <a:endParaRPr kumimoji="0" lang="en-US" altLang="zh-CN" sz="1800" kern="1200" dirty="0" smtClean="0">
                        <a:latin typeface="+mn-ea"/>
                        <a:ea typeface="+mn-ea"/>
                      </a:endParaRPr>
                    </a:p>
                  </a:txBody>
                  <a:tcPr/>
                </a:tc>
                <a:tc>
                  <a:txBody>
                    <a:bodyPr/>
                    <a:lstStyle/>
                    <a:p>
                      <a:pPr algn="ctr"/>
                      <a:r>
                        <a:rPr kumimoji="0" lang="en-US" sz="1800" kern="1200" dirty="0" smtClean="0">
                          <a:solidFill>
                            <a:schemeClr val="dk1"/>
                          </a:solidFill>
                          <a:latin typeface="+mn-ea"/>
                          <a:ea typeface="+mn-ea"/>
                          <a:cs typeface="+mn-cs"/>
                        </a:rPr>
                        <a:t>8:30</a:t>
                      </a:r>
                      <a:r>
                        <a:rPr kumimoji="0" lang="en-US" altLang="zh-CN" sz="1800" kern="1200" dirty="0" smtClean="0">
                          <a:solidFill>
                            <a:schemeClr val="dk1"/>
                          </a:solidFill>
                          <a:latin typeface="+mn-ea"/>
                          <a:ea typeface="+mn-ea"/>
                          <a:cs typeface="+mn-cs"/>
                        </a:rPr>
                        <a:t>—</a:t>
                      </a:r>
                      <a:r>
                        <a:rPr kumimoji="0" lang="en-US" sz="1800" kern="1200" dirty="0" smtClean="0">
                          <a:solidFill>
                            <a:schemeClr val="dk1"/>
                          </a:solidFill>
                          <a:latin typeface="+mn-ea"/>
                          <a:ea typeface="+mn-ea"/>
                          <a:cs typeface="+mn-cs"/>
                        </a:rPr>
                        <a:t>8:50</a:t>
                      </a:r>
                      <a:endParaRPr kumimoji="0" lang="en-US" altLang="zh-CN" sz="18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kern="1200" dirty="0" smtClean="0">
                          <a:solidFill>
                            <a:schemeClr val="dk1"/>
                          </a:solidFill>
                          <a:latin typeface="+mn-ea"/>
                          <a:ea typeface="+mn-ea"/>
                          <a:cs typeface="+mn-cs"/>
                        </a:rPr>
                        <a:t>开幕式</a:t>
                      </a:r>
                      <a:endParaRPr kumimoji="0" lang="en-US" altLang="zh-CN" sz="1800" b="1" kern="1200" dirty="0" smtClean="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586597">
                <a:tc vMerge="1">
                  <a:txBody>
                    <a:bodyPr/>
                    <a:lstStyle/>
                    <a:p>
                      <a:endParaRPr kumimoji="0" lang="en-US" altLang="zh-CN" sz="1800" kern="1200" dirty="0" smtClean="0">
                        <a:latin typeface="+mn-ea"/>
                        <a:ea typeface="+mn-ea"/>
                      </a:endParaRPr>
                    </a:p>
                  </a:txBody>
                  <a:tcPr/>
                </a:tc>
                <a:tc>
                  <a:txBody>
                    <a:bodyPr/>
                    <a:lstStyle/>
                    <a:p>
                      <a:pPr algn="ctr"/>
                      <a:r>
                        <a:rPr kumimoji="0" lang="en-US" sz="1800" kern="1200" dirty="0" smtClean="0">
                          <a:solidFill>
                            <a:schemeClr val="dk1"/>
                          </a:solidFill>
                          <a:latin typeface="+mn-ea"/>
                          <a:ea typeface="+mn-ea"/>
                          <a:cs typeface="+mn-cs"/>
                        </a:rPr>
                        <a:t>8:50</a:t>
                      </a:r>
                      <a:r>
                        <a:rPr kumimoji="0" lang="en-US" altLang="zh-CN" sz="1800" kern="1200" dirty="0" smtClean="0">
                          <a:solidFill>
                            <a:schemeClr val="dk1"/>
                          </a:solidFill>
                          <a:latin typeface="+mn-ea"/>
                          <a:ea typeface="+mn-ea"/>
                          <a:cs typeface="+mn-cs"/>
                        </a:rPr>
                        <a:t>—</a:t>
                      </a:r>
                      <a:r>
                        <a:rPr kumimoji="0" lang="en-US" sz="1800" kern="1200" dirty="0" smtClean="0">
                          <a:solidFill>
                            <a:schemeClr val="dk1"/>
                          </a:solidFill>
                          <a:latin typeface="+mn-ea"/>
                          <a:ea typeface="+mn-ea"/>
                          <a:cs typeface="+mn-cs"/>
                        </a:rPr>
                        <a:t>9:20</a:t>
                      </a:r>
                      <a:endParaRPr kumimoji="0" lang="en-US" altLang="zh-CN" sz="18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zh-CN" sz="1800" b="1" kern="1200" dirty="0" smtClean="0">
                          <a:solidFill>
                            <a:schemeClr val="dk1"/>
                          </a:solidFill>
                          <a:latin typeface="+mn-ea"/>
                          <a:ea typeface="+mn-ea"/>
                          <a:cs typeface="+mn-cs"/>
                        </a:rPr>
                        <a:t>中国多肽产业的发展与机遇</a:t>
                      </a:r>
                      <a:endParaRPr kumimoji="0" lang="en-US" altLang="zh-CN" sz="1800" b="1" kern="1200" dirty="0" smtClean="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1982309">
                <a:tc vMerge="1">
                  <a:txBody>
                    <a:bodyPr/>
                    <a:lstStyle/>
                    <a:p>
                      <a:endParaRPr kumimoji="0" lang="en-US" altLang="zh-CN" sz="1800" kern="1200" dirty="0" smtClean="0">
                        <a:latin typeface="+mn-ea"/>
                        <a:ea typeface="+mn-ea"/>
                      </a:endParaRPr>
                    </a:p>
                  </a:txBody>
                  <a:tcPr/>
                </a:tc>
                <a:tc gridSpan="2">
                  <a:txBody>
                    <a:bodyPr/>
                    <a:lstStyle/>
                    <a:p>
                      <a:r>
                        <a:rPr kumimoji="0" lang="zh-CN" altLang="zh-CN" sz="1800" b="1" kern="1200" dirty="0" smtClean="0">
                          <a:solidFill>
                            <a:schemeClr val="dk1"/>
                          </a:solidFill>
                          <a:latin typeface="+mn-lt"/>
                          <a:ea typeface="+mn-ea"/>
                          <a:cs typeface="+mn-cs"/>
                        </a:rPr>
                        <a:t>王锐</a:t>
                      </a:r>
                      <a:endParaRPr kumimoji="0" lang="zh-CN" altLang="zh-CN" sz="1800" kern="1200" dirty="0" smtClean="0">
                        <a:solidFill>
                          <a:schemeClr val="dk1"/>
                        </a:solidFill>
                        <a:latin typeface="+mn-lt"/>
                        <a:ea typeface="+mn-ea"/>
                        <a:cs typeface="+mn-cs"/>
                      </a:endParaRPr>
                    </a:p>
                    <a:p>
                      <a:r>
                        <a:rPr kumimoji="0" lang="en-US" altLang="zh-CN" sz="1800" kern="1200" dirty="0" smtClean="0">
                          <a:solidFill>
                            <a:schemeClr val="dk1"/>
                          </a:solidFill>
                          <a:latin typeface="+mn-lt"/>
                          <a:ea typeface="+mn-ea"/>
                          <a:cs typeface="+mn-cs"/>
                        </a:rPr>
                        <a:t>        </a:t>
                      </a:r>
                      <a:r>
                        <a:rPr kumimoji="0" lang="zh-CN" altLang="zh-CN" sz="1600" kern="1200" dirty="0" smtClean="0">
                          <a:solidFill>
                            <a:schemeClr val="dk1"/>
                          </a:solidFill>
                          <a:latin typeface="+mn-ea"/>
                          <a:ea typeface="+mn-ea"/>
                          <a:cs typeface="+mn-cs"/>
                        </a:rPr>
                        <a:t>教授，现任兰州大学基础医学院院长、新药临床前研究甘肃省重点实验室主任、功能有机分子化学国家重点实验室学术委员会副主任、中国科学院</a:t>
                      </a:r>
                      <a:r>
                        <a:rPr kumimoji="0" lang="en-US" altLang="zh-CN" sz="1600" kern="1200" dirty="0" smtClean="0">
                          <a:solidFill>
                            <a:schemeClr val="dk1"/>
                          </a:solidFill>
                          <a:latin typeface="+mn-ea"/>
                          <a:ea typeface="+mn-ea"/>
                          <a:cs typeface="+mn-cs"/>
                        </a:rPr>
                        <a:t>OSSO</a:t>
                      </a:r>
                      <a:r>
                        <a:rPr kumimoji="0" lang="zh-CN" altLang="zh-CN" sz="1600" kern="1200" dirty="0" smtClean="0">
                          <a:solidFill>
                            <a:schemeClr val="dk1"/>
                          </a:solidFill>
                          <a:latin typeface="+mn-ea"/>
                          <a:ea typeface="+mn-ea"/>
                          <a:cs typeface="+mn-cs"/>
                        </a:rPr>
                        <a:t>国家重点实验室学术委员会副主任。</a:t>
                      </a:r>
                      <a:endParaRPr kumimoji="0" lang="en-US" altLang="zh-CN" sz="1600" kern="1200" dirty="0" smtClean="0">
                        <a:solidFill>
                          <a:schemeClr val="dk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r>
            </a:tbl>
          </a:graphicData>
        </a:graphic>
      </p:graphicFrame>
      <p:pic>
        <p:nvPicPr>
          <p:cNvPr id="5" name="图片 4"/>
          <p:cNvPicPr/>
          <p:nvPr/>
        </p:nvPicPr>
        <p:blipFill>
          <a:blip r:embed="rId2" cstate="print"/>
          <a:srcRect/>
          <a:stretch>
            <a:fillRect/>
          </a:stretch>
        </p:blipFill>
        <p:spPr bwMode="auto">
          <a:xfrm>
            <a:off x="7308304" y="4581128"/>
            <a:ext cx="1224136" cy="150609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467544" y="764704"/>
          <a:ext cx="8229600" cy="5950539"/>
        </p:xfrm>
        <a:graphic>
          <a:graphicData uri="http://schemas.openxmlformats.org/drawingml/2006/table">
            <a:tbl>
              <a:tblPr firstRow="1" bandRow="1">
                <a:tableStyleId>{284E427A-3D55-4303-BF80-6455036E1DE7}</a:tableStyleId>
              </a:tblPr>
              <a:tblGrid>
                <a:gridCol w="1285884"/>
                <a:gridCol w="1849978"/>
                <a:gridCol w="3650748"/>
                <a:gridCol w="1442990"/>
              </a:tblGrid>
              <a:tr h="481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lumMod val="95000"/>
                              <a:lumOff val="5000"/>
                            </a:schemeClr>
                          </a:solidFill>
                        </a:rPr>
                        <a:t>日期</a:t>
                      </a:r>
                      <a:endParaRPr lang="zh-CN" altLang="en-US" sz="2400" dirty="0" smtClean="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时间</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议程</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542295">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latin typeface="+mn-ea"/>
                          <a:ea typeface="+mn-ea"/>
                        </a:rPr>
                        <a:t>11.09</a:t>
                      </a:r>
                      <a:endParaRPr lang="zh-CN" altLang="en-US" sz="1800" b="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ea"/>
                          <a:ea typeface="+mn-ea"/>
                          <a:cs typeface="+mn-cs"/>
                        </a:rPr>
                        <a:t>9:20-9:50 </a:t>
                      </a:r>
                      <a:endParaRPr lang="zh-CN" altLang="en-US" sz="18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zh-CN" sz="1800" b="1" kern="1200" dirty="0" smtClean="0">
                          <a:solidFill>
                            <a:schemeClr val="dk1"/>
                          </a:solidFill>
                          <a:latin typeface="+mn-lt"/>
                          <a:ea typeface="+mn-ea"/>
                          <a:cs typeface="+mn-cs"/>
                        </a:rPr>
                        <a:t>高效置换色谱原理及其在药物分离纯化中的应用 </a:t>
                      </a:r>
                      <a:endParaRPr lang="zh-CN" altLang="en-US" sz="1800" b="1"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2081435">
                <a:tc vMerge="1">
                  <a:txBody>
                    <a:bodyPr/>
                    <a:lstStyle/>
                    <a:p>
                      <a:endParaRPr kumimoji="0" lang="en-US" altLang="zh-CN" sz="1800" b="1" kern="12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0" lang="zh-CN" altLang="zh-CN" sz="1800" b="1" kern="1200" dirty="0" smtClean="0">
                          <a:solidFill>
                            <a:schemeClr val="dk1"/>
                          </a:solidFill>
                          <a:latin typeface="+mn-lt"/>
                          <a:ea typeface="+mn-ea"/>
                          <a:cs typeface="+mn-cs"/>
                        </a:rPr>
                        <a:t>黄骏雄 </a:t>
                      </a:r>
                      <a:endParaRPr kumimoji="0" lang="zh-CN" altLang="zh-CN" sz="1800" kern="1200" dirty="0" smtClean="0">
                        <a:solidFill>
                          <a:schemeClr val="dk1"/>
                        </a:solidFill>
                        <a:latin typeface="+mn-lt"/>
                        <a:ea typeface="+mn-ea"/>
                        <a:cs typeface="+mn-cs"/>
                      </a:endParaRPr>
                    </a:p>
                    <a:p>
                      <a:r>
                        <a:rPr kumimoji="0" lang="en-US" altLang="zh-CN" sz="1800" kern="1200" dirty="0" smtClean="0">
                          <a:solidFill>
                            <a:schemeClr val="dk1"/>
                          </a:solidFill>
                          <a:latin typeface="+mn-lt"/>
                          <a:ea typeface="+mn-ea"/>
                          <a:cs typeface="+mn-cs"/>
                        </a:rPr>
                        <a:t>        </a:t>
                      </a:r>
                      <a:r>
                        <a:rPr kumimoji="0" lang="zh-CN" altLang="zh-CN" sz="1600" kern="1200" dirty="0" smtClean="0">
                          <a:solidFill>
                            <a:schemeClr val="dk1"/>
                          </a:solidFill>
                          <a:latin typeface="+mn-ea"/>
                          <a:ea typeface="+mn-ea"/>
                          <a:cs typeface="+mn-cs"/>
                        </a:rPr>
                        <a:t>中国科学院生态环境研究中心研究员、博士生导师，</a:t>
                      </a:r>
                      <a:r>
                        <a:rPr kumimoji="0" lang="en-US" altLang="zh-CN" sz="1600" kern="1200" dirty="0" smtClean="0">
                          <a:solidFill>
                            <a:schemeClr val="dk1"/>
                          </a:solidFill>
                          <a:latin typeface="+mn-ea"/>
                          <a:ea typeface="+mn-ea"/>
                          <a:cs typeface="+mn-cs"/>
                        </a:rPr>
                        <a:t>80</a:t>
                      </a:r>
                      <a:r>
                        <a:rPr kumimoji="0" lang="zh-CN" altLang="zh-CN" sz="1600" kern="1200" dirty="0" smtClean="0">
                          <a:solidFill>
                            <a:schemeClr val="dk1"/>
                          </a:solidFill>
                          <a:latin typeface="+mn-ea"/>
                          <a:ea typeface="+mn-ea"/>
                          <a:cs typeface="+mn-cs"/>
                        </a:rPr>
                        <a:t>年代初赴美留学，是中国第一位在色谱领域拿到</a:t>
                      </a:r>
                      <a:r>
                        <a:rPr kumimoji="0" lang="en-US" altLang="zh-CN" sz="1600" kern="1200" dirty="0" smtClean="0">
                          <a:solidFill>
                            <a:schemeClr val="dk1"/>
                          </a:solidFill>
                          <a:latin typeface="+mn-ea"/>
                          <a:ea typeface="+mn-ea"/>
                          <a:cs typeface="+mn-cs"/>
                        </a:rPr>
                        <a:t>Yale</a:t>
                      </a:r>
                      <a:r>
                        <a:rPr kumimoji="0" lang="zh-CN" altLang="zh-CN" sz="1600" kern="1200" dirty="0" smtClean="0">
                          <a:solidFill>
                            <a:schemeClr val="dk1"/>
                          </a:solidFill>
                          <a:latin typeface="+mn-ea"/>
                          <a:ea typeface="+mn-ea"/>
                          <a:cs typeface="+mn-cs"/>
                        </a:rPr>
                        <a:t>大学博士学位的学者，在国内积极推广了非线性制备色谱技术，他不仅具有深厚的非线性制备色谱的理论功底，还具有丰富的制备色谱的实践经验，从中科院退休后曾在国际知名色谱填料公司服务多年，为中国生物制药工业如胰岛素和多肽的分离纯化的发展提供了极其宝贵的理论和实践支持。</a:t>
                      </a:r>
                      <a:endParaRPr kumimoji="0" lang="en-US" altLang="zh-CN" sz="1600" kern="1200" dirty="0" smtClean="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76909">
                <a:tc vMerge="1">
                  <a:txBody>
                    <a:bodyPr/>
                    <a:lstStyle/>
                    <a:p>
                      <a:endParaRPr kumimoji="0" lang="en-US" altLang="zh-CN" sz="1800" kern="12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ea"/>
                          <a:ea typeface="+mn-ea"/>
                          <a:cs typeface="+mn-cs"/>
                        </a:rPr>
                        <a:t>9:50-10:20 </a:t>
                      </a:r>
                      <a:endParaRPr kumimoji="0" lang="en-US" altLang="zh-CN" sz="1800" kern="1200" dirty="0" smtClean="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algn="ctr"/>
                      <a:r>
                        <a:rPr lang="zh-CN" altLang="en-US" sz="1800" b="1" dirty="0" smtClean="0"/>
                        <a:t>多肽类药物研究与开发</a:t>
                      </a:r>
                      <a:endParaRPr kumimoji="0" lang="en-US" altLang="zh-CN" sz="1800" kern="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pPr algn="ctr"/>
                      <a:endParaRPr kumimoji="0" lang="en-US" altLang="zh-CN" sz="1800" kern="1200" dirty="0" smtClean="0"/>
                    </a:p>
                  </a:txBody>
                  <a:tcPr/>
                </a:tc>
              </a:tr>
              <a:tr h="2322761">
                <a:tc vMerge="1">
                  <a:txBody>
                    <a:bodyPr/>
                    <a:lstStyle/>
                    <a:p>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gridSpan="2">
                  <a:txBody>
                    <a:bodyPr/>
                    <a:lstStyle/>
                    <a:p>
                      <a:r>
                        <a:rPr kumimoji="0" lang="zh-CN" altLang="zh-CN" sz="1800" b="1" kern="1200" dirty="0" smtClean="0">
                          <a:solidFill>
                            <a:schemeClr val="dk1"/>
                          </a:solidFill>
                          <a:latin typeface="+mn-lt"/>
                          <a:ea typeface="+mn-ea"/>
                          <a:cs typeface="+mn-cs"/>
                        </a:rPr>
                        <a:t>徐寒梅</a:t>
                      </a:r>
                      <a:endParaRPr kumimoji="0" lang="zh-CN" altLang="zh-CN" sz="1800" kern="1200" dirty="0" smtClean="0">
                        <a:solidFill>
                          <a:schemeClr val="dk1"/>
                        </a:solidFill>
                        <a:latin typeface="+mn-lt"/>
                        <a:ea typeface="+mn-ea"/>
                        <a:cs typeface="+mn-cs"/>
                      </a:endParaRPr>
                    </a:p>
                    <a:p>
                      <a:r>
                        <a:rPr kumimoji="0" lang="en-US" altLang="zh-CN" sz="1800" kern="1200" dirty="0" smtClean="0">
                          <a:solidFill>
                            <a:schemeClr val="dk1"/>
                          </a:solidFill>
                          <a:latin typeface="+mn-lt"/>
                          <a:ea typeface="+mn-ea"/>
                          <a:cs typeface="+mn-cs"/>
                        </a:rPr>
                        <a:t>       </a:t>
                      </a:r>
                      <a:r>
                        <a:rPr kumimoji="0" lang="zh-CN" altLang="zh-CN" sz="1600" kern="1200" dirty="0" smtClean="0">
                          <a:solidFill>
                            <a:schemeClr val="dk1"/>
                          </a:solidFill>
                          <a:latin typeface="+mn-ea"/>
                          <a:ea typeface="+mn-ea"/>
                          <a:cs typeface="+mn-cs"/>
                        </a:rPr>
                        <a:t>博士，中国药科大学教授、博士生导师，海洋药学教研室主任，中国药科大学多肽药物创制工程研究中心主任。多年从事多肽药物的研究，带领团队自主设计合成了多个多肽药物，转让了</a:t>
                      </a:r>
                      <a:r>
                        <a:rPr kumimoji="0" lang="en-US" altLang="zh-CN" sz="1600" kern="1200" dirty="0" smtClean="0">
                          <a:solidFill>
                            <a:schemeClr val="dk1"/>
                          </a:solidFill>
                          <a:latin typeface="+mn-ea"/>
                          <a:ea typeface="+mn-ea"/>
                          <a:cs typeface="+mn-cs"/>
                        </a:rPr>
                        <a:t>4</a:t>
                      </a:r>
                      <a:r>
                        <a:rPr kumimoji="0" lang="zh-CN" altLang="zh-CN" sz="1600" kern="1200" dirty="0" smtClean="0">
                          <a:solidFill>
                            <a:schemeClr val="dk1"/>
                          </a:solidFill>
                          <a:latin typeface="+mn-ea"/>
                          <a:ea typeface="+mn-ea"/>
                          <a:cs typeface="+mn-cs"/>
                        </a:rPr>
                        <a:t>个一类多肽新药。近五年以来，先后主持了：国家自然科学基金，国家“</a:t>
                      </a:r>
                      <a:r>
                        <a:rPr kumimoji="0" lang="en-US" altLang="zh-CN" sz="1600" kern="1200" dirty="0" smtClean="0">
                          <a:solidFill>
                            <a:schemeClr val="dk1"/>
                          </a:solidFill>
                          <a:latin typeface="+mn-ea"/>
                          <a:ea typeface="+mn-ea"/>
                          <a:cs typeface="+mn-cs"/>
                        </a:rPr>
                        <a:t>863</a:t>
                      </a:r>
                      <a:r>
                        <a:rPr kumimoji="0" lang="zh-CN" altLang="zh-CN" sz="1600" kern="1200" dirty="0" smtClean="0">
                          <a:solidFill>
                            <a:schemeClr val="dk1"/>
                          </a:solidFill>
                          <a:latin typeface="+mn-ea"/>
                          <a:ea typeface="+mn-ea"/>
                          <a:cs typeface="+mn-cs"/>
                        </a:rPr>
                        <a:t>”高科技发展计划，国家“十一五”、“十二五”“重大新药创制”科技重大专项。</a:t>
                      </a:r>
                      <a:r>
                        <a:rPr kumimoji="0" lang="en-US" altLang="zh-CN" sz="1600" kern="1200" dirty="0" smtClean="0">
                          <a:solidFill>
                            <a:schemeClr val="dk1"/>
                          </a:solidFill>
                          <a:latin typeface="+mn-ea"/>
                          <a:ea typeface="+mn-ea"/>
                          <a:cs typeface="+mn-cs"/>
                        </a:rPr>
                        <a:t>2014</a:t>
                      </a:r>
                      <a:r>
                        <a:rPr kumimoji="0" lang="zh-CN" altLang="zh-CN" sz="1600" kern="1200" dirty="0" smtClean="0">
                          <a:solidFill>
                            <a:schemeClr val="dk1"/>
                          </a:solidFill>
                          <a:latin typeface="+mn-ea"/>
                          <a:ea typeface="+mn-ea"/>
                          <a:cs typeface="+mn-cs"/>
                        </a:rPr>
                        <a:t>年获得江苏省医药科技奖一等奖；</a:t>
                      </a:r>
                      <a:r>
                        <a:rPr kumimoji="0" lang="en-US" altLang="zh-CN" sz="1600" kern="1200" dirty="0" smtClean="0">
                          <a:solidFill>
                            <a:schemeClr val="dk1"/>
                          </a:solidFill>
                          <a:latin typeface="+mn-ea"/>
                          <a:ea typeface="+mn-ea"/>
                          <a:cs typeface="+mn-cs"/>
                        </a:rPr>
                        <a:t>2015</a:t>
                      </a:r>
                      <a:r>
                        <a:rPr kumimoji="0" lang="zh-CN" altLang="zh-CN" sz="1600" kern="1200" dirty="0" smtClean="0">
                          <a:solidFill>
                            <a:schemeClr val="dk1"/>
                          </a:solidFill>
                          <a:latin typeface="+mn-ea"/>
                          <a:ea typeface="+mn-ea"/>
                          <a:cs typeface="+mn-cs"/>
                        </a:rPr>
                        <a:t>年获得科技部创新创业人才。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50000"/>
                      </a:schemeClr>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50000"/>
                      </a:schemeClr>
                    </a:solidFill>
                  </a:tcPr>
                </a:tc>
              </a:tr>
            </a:tbl>
          </a:graphicData>
        </a:graphic>
      </p:graphicFrame>
      <p:pic>
        <p:nvPicPr>
          <p:cNvPr id="6" name="图片 5" descr="C:\Users\nanomicro\Desktop\QQ截图20150812152214.png"/>
          <p:cNvPicPr/>
          <p:nvPr/>
        </p:nvPicPr>
        <p:blipFill>
          <a:blip r:embed="rId3" cstate="print"/>
          <a:srcRect/>
          <a:stretch>
            <a:fillRect/>
          </a:stretch>
        </p:blipFill>
        <p:spPr bwMode="auto">
          <a:xfrm>
            <a:off x="7308304" y="2060848"/>
            <a:ext cx="1296144" cy="1656184"/>
          </a:xfrm>
          <a:prstGeom prst="rect">
            <a:avLst/>
          </a:prstGeom>
          <a:noFill/>
          <a:ln w="9525">
            <a:noFill/>
            <a:miter lim="800000"/>
            <a:headEnd/>
            <a:tailEnd/>
          </a:ln>
        </p:spPr>
      </p:pic>
      <p:pic>
        <p:nvPicPr>
          <p:cNvPr id="7" name="图片 6"/>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380312" y="4797152"/>
            <a:ext cx="1224136" cy="15841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467544" y="692696"/>
          <a:ext cx="8267022" cy="5892350"/>
        </p:xfrm>
        <a:graphic>
          <a:graphicData uri="http://schemas.openxmlformats.org/drawingml/2006/table">
            <a:tbl>
              <a:tblPr firstRow="1" bandRow="1">
                <a:tableStyleId>{284E427A-3D55-4303-BF80-6455036E1DE7}</a:tableStyleId>
              </a:tblPr>
              <a:tblGrid>
                <a:gridCol w="1285884"/>
                <a:gridCol w="1777970"/>
                <a:gridCol w="3760178"/>
                <a:gridCol w="142876"/>
                <a:gridCol w="1300114"/>
              </a:tblGrid>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lumMod val="95000"/>
                              <a:lumOff val="5000"/>
                            </a:schemeClr>
                          </a:solidFill>
                        </a:rPr>
                        <a:t>日期</a:t>
                      </a:r>
                      <a:endParaRPr lang="zh-CN" altLang="en-US" sz="2400" dirty="0" smtClean="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时间</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议程</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r>
              <a:tr h="508616">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latin typeface="+mn-ea"/>
                          <a:ea typeface="+mn-ea"/>
                        </a:rPr>
                        <a:t>11.09</a:t>
                      </a:r>
                      <a:endParaRPr lang="zh-CN" altLang="en-US" sz="1800" b="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ea"/>
                          <a:ea typeface="+mn-ea"/>
                          <a:cs typeface="+mn-cs"/>
                        </a:rPr>
                        <a:t>10:20-10:30 </a:t>
                      </a:r>
                      <a:endParaRPr lang="zh-CN" altLang="en-US" sz="18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dirty="0" smtClean="0">
                          <a:latin typeface="+mn-ea"/>
                          <a:ea typeface="+mn-ea"/>
                        </a:rPr>
                        <a:t>茶 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c hMerge="1">
                  <a:txBody>
                    <a:bodyPr/>
                    <a:lstStyle/>
                    <a:p>
                      <a:endParaRPr lang="zh-CN" altLang="en-US"/>
                    </a:p>
                  </a:txBody>
                  <a:tcPr/>
                </a:tc>
              </a:tr>
              <a:tr h="504056">
                <a:tc v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kern="1200" dirty="0" smtClean="0">
                          <a:solidFill>
                            <a:schemeClr val="dk1"/>
                          </a:solidFill>
                          <a:latin typeface="+mn-ea"/>
                          <a:ea typeface="+mn-ea"/>
                          <a:cs typeface="+mn-cs"/>
                        </a:rPr>
                        <a:t>10:30-11:00</a:t>
                      </a:r>
                      <a:endParaRPr kumimoji="0" lang="zh-CN" altLang="en-US" sz="1800" b="1" kern="1200" dirty="0" smtClean="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zh-CN" sz="1800" b="1" kern="1200" dirty="0" smtClean="0">
                          <a:solidFill>
                            <a:schemeClr val="dk1"/>
                          </a:solidFill>
                          <a:latin typeface="+mn-lt"/>
                          <a:ea typeface="+mn-ea"/>
                          <a:cs typeface="+mn-cs"/>
                        </a:rPr>
                        <a:t>半</a:t>
                      </a:r>
                      <a:r>
                        <a:rPr kumimoji="0" lang="zh-CN" altLang="zh-CN" sz="1800" b="1" kern="1200" smtClean="0">
                          <a:solidFill>
                            <a:schemeClr val="dk1"/>
                          </a:solidFill>
                          <a:latin typeface="+mn-lt"/>
                          <a:ea typeface="+mn-ea"/>
                          <a:cs typeface="+mn-cs"/>
                        </a:rPr>
                        <a:t>蛋白</a:t>
                      </a:r>
                      <a:r>
                        <a:rPr kumimoji="0" lang="zh-CN" altLang="zh-CN" sz="1800" b="1" kern="1200" smtClean="0">
                          <a:solidFill>
                            <a:schemeClr val="dk1"/>
                          </a:solidFill>
                          <a:latin typeface="+mn-lt"/>
                          <a:ea typeface="+mn-ea"/>
                          <a:cs typeface="+mn-cs"/>
                        </a:rPr>
                        <a:t>合成</a:t>
                      </a:r>
                      <a:r>
                        <a:rPr kumimoji="0" lang="zh-CN" altLang="en-US" sz="1800" b="1" kern="1200" smtClean="0">
                          <a:solidFill>
                            <a:schemeClr val="dk1"/>
                          </a:solidFill>
                          <a:latin typeface="+mn-lt"/>
                          <a:ea typeface="+mn-ea"/>
                          <a:cs typeface="+mn-cs"/>
                        </a:rPr>
                        <a:t>技术</a:t>
                      </a:r>
                      <a:r>
                        <a:rPr kumimoji="0" lang="zh-CN" altLang="zh-CN" sz="1800" b="1" kern="1200" smtClean="0">
                          <a:solidFill>
                            <a:schemeClr val="dk1"/>
                          </a:solidFill>
                          <a:latin typeface="+mn-lt"/>
                          <a:ea typeface="+mn-ea"/>
                          <a:cs typeface="+mn-cs"/>
                        </a:rPr>
                        <a:t>及</a:t>
                      </a:r>
                      <a:r>
                        <a:rPr kumimoji="0" lang="zh-CN" altLang="zh-CN" sz="1800" b="1" kern="1200" dirty="0" smtClean="0">
                          <a:solidFill>
                            <a:schemeClr val="dk1"/>
                          </a:solidFill>
                          <a:latin typeface="+mn-lt"/>
                          <a:ea typeface="+mn-ea"/>
                          <a:cs typeface="+mn-cs"/>
                        </a:rPr>
                        <a:t>应用</a:t>
                      </a:r>
                      <a:endParaRPr kumimoji="0" lang="zh-CN" altLang="en-US" sz="1800" b="1" kern="12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dirty="0"/>
                    </a:p>
                  </a:txBody>
                  <a:tcPr/>
                </a:tc>
                <a:tc hMerge="1">
                  <a:txBody>
                    <a:bodyPr/>
                    <a:lstStyle/>
                    <a:p>
                      <a:endParaRPr lang="zh-CN" altLang="en-US"/>
                    </a:p>
                  </a:txBody>
                  <a:tcPr/>
                </a:tc>
              </a:tr>
              <a:tr h="1762204">
                <a:tc vMerge="1">
                  <a:txBody>
                    <a:bodyPr/>
                    <a:lstStyle/>
                    <a:p>
                      <a:endParaRPr kumimoji="0" lang="en-US" altLang="zh-CN" sz="1800" b="1" kern="12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kumimoji="0" lang="zh-CN" altLang="zh-CN" sz="1800" b="1" kern="1200" dirty="0" smtClean="0">
                          <a:solidFill>
                            <a:schemeClr val="dk1"/>
                          </a:solidFill>
                          <a:latin typeface="+mn-lt"/>
                          <a:ea typeface="+mn-ea"/>
                          <a:cs typeface="+mn-cs"/>
                        </a:rPr>
                        <a:t>吴疆 </a:t>
                      </a:r>
                      <a:endParaRPr kumimoji="0" lang="zh-CN" altLang="zh-CN" sz="1800" kern="1200" dirty="0" smtClean="0">
                        <a:solidFill>
                          <a:schemeClr val="dk1"/>
                        </a:solidFill>
                        <a:latin typeface="+mn-lt"/>
                        <a:ea typeface="+mn-ea"/>
                        <a:cs typeface="+mn-cs"/>
                      </a:endParaRPr>
                    </a:p>
                    <a:p>
                      <a:r>
                        <a:rPr kumimoji="0" lang="en-US" altLang="zh-CN" sz="1800" b="1" kern="1200" dirty="0" smtClean="0">
                          <a:solidFill>
                            <a:schemeClr val="dk1"/>
                          </a:solidFill>
                          <a:latin typeface="+mn-lt"/>
                          <a:ea typeface="+mn-ea"/>
                          <a:cs typeface="+mn-cs"/>
                        </a:rPr>
                        <a:t>        </a:t>
                      </a:r>
                      <a:r>
                        <a:rPr kumimoji="0" lang="zh-CN" altLang="zh-CN" sz="1600" kern="1200" dirty="0" smtClean="0">
                          <a:solidFill>
                            <a:schemeClr val="dk1"/>
                          </a:solidFill>
                          <a:latin typeface="+mn-ea"/>
                          <a:ea typeface="+mn-ea"/>
                          <a:cs typeface="+mn-cs"/>
                        </a:rPr>
                        <a:t>博士， </a:t>
                      </a:r>
                      <a:r>
                        <a:rPr kumimoji="0" lang="en-US" altLang="zh-CN" sz="1600" kern="1200" dirty="0" smtClean="0">
                          <a:solidFill>
                            <a:schemeClr val="dk1"/>
                          </a:solidFill>
                          <a:latin typeface="+mn-ea"/>
                          <a:ea typeface="+mn-ea"/>
                          <a:cs typeface="+mn-cs"/>
                        </a:rPr>
                        <a:t>2011</a:t>
                      </a:r>
                      <a:r>
                        <a:rPr kumimoji="0" lang="zh-CN" altLang="zh-CN" sz="1600" kern="1200" dirty="0" smtClean="0">
                          <a:solidFill>
                            <a:schemeClr val="dk1"/>
                          </a:solidFill>
                          <a:latin typeface="+mn-ea"/>
                          <a:ea typeface="+mn-ea"/>
                          <a:cs typeface="+mn-cs"/>
                        </a:rPr>
                        <a:t>年</a:t>
                      </a:r>
                      <a:r>
                        <a:rPr kumimoji="0" lang="en-US" altLang="zh-CN" sz="1600" kern="1200" dirty="0" smtClean="0">
                          <a:solidFill>
                            <a:schemeClr val="dk1"/>
                          </a:solidFill>
                          <a:latin typeface="+mn-ea"/>
                          <a:ea typeface="+mn-ea"/>
                          <a:cs typeface="+mn-cs"/>
                        </a:rPr>
                        <a:t>5</a:t>
                      </a:r>
                      <a:r>
                        <a:rPr kumimoji="0" lang="zh-CN" altLang="zh-CN" sz="1600" kern="1200" dirty="0" smtClean="0">
                          <a:solidFill>
                            <a:schemeClr val="dk1"/>
                          </a:solidFill>
                          <a:latin typeface="+mn-ea"/>
                          <a:ea typeface="+mn-ea"/>
                          <a:cs typeface="+mn-cs"/>
                        </a:rPr>
                        <a:t>月博士毕业于美国佐治亚州立大学。</a:t>
                      </a:r>
                      <a:r>
                        <a:rPr kumimoji="0" lang="en-US" altLang="zh-CN" sz="1600" kern="1200" dirty="0" smtClean="0">
                          <a:solidFill>
                            <a:schemeClr val="dk1"/>
                          </a:solidFill>
                          <a:latin typeface="+mn-ea"/>
                          <a:ea typeface="+mn-ea"/>
                          <a:cs typeface="+mn-cs"/>
                        </a:rPr>
                        <a:t>2011</a:t>
                      </a:r>
                      <a:r>
                        <a:rPr kumimoji="0" lang="zh-CN" altLang="zh-CN" sz="1600" kern="1200" dirty="0" smtClean="0">
                          <a:solidFill>
                            <a:schemeClr val="dk1"/>
                          </a:solidFill>
                          <a:latin typeface="+mn-ea"/>
                          <a:ea typeface="+mn-ea"/>
                          <a:cs typeface="+mn-cs"/>
                        </a:rPr>
                        <a:t>年</a:t>
                      </a:r>
                      <a:r>
                        <a:rPr kumimoji="0" lang="en-US" altLang="zh-CN" sz="1600" kern="1200" dirty="0" smtClean="0">
                          <a:solidFill>
                            <a:schemeClr val="dk1"/>
                          </a:solidFill>
                          <a:latin typeface="+mn-ea"/>
                          <a:ea typeface="+mn-ea"/>
                          <a:cs typeface="+mn-cs"/>
                        </a:rPr>
                        <a:t>5</a:t>
                      </a:r>
                      <a:r>
                        <a:rPr kumimoji="0" lang="zh-CN" altLang="zh-CN" sz="1600" kern="1200" dirty="0" smtClean="0">
                          <a:solidFill>
                            <a:schemeClr val="dk1"/>
                          </a:solidFill>
                          <a:latin typeface="+mn-ea"/>
                          <a:ea typeface="+mn-ea"/>
                          <a:cs typeface="+mn-cs"/>
                        </a:rPr>
                        <a:t>月取得博士学位回国进入兰州大学化学化工学院，被聘为讲师，从事生物无机化学，荧光探针方面的研究。主要研究方向稀土荧光配合物在生物成像中的应用。现主持国家自然科学青年基金，中央高校基本科研业务费，功能有机分子国家重点实验室放基金。</a:t>
                      </a:r>
                      <a:endParaRPr kumimoji="0" lang="en-US" altLang="zh-CN" sz="1600" kern="1200" dirty="0" smtClean="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c hMerge="1">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589614">
                <a:tc vMerge="1">
                  <a:txBody>
                    <a:bodyPr/>
                    <a:lstStyle/>
                    <a:p>
                      <a:endParaRPr lang="zh-CN" altLang="en-US"/>
                    </a:p>
                  </a:txBody>
                  <a:tcPr/>
                </a:tc>
                <a:tc>
                  <a:txBody>
                    <a:bodyPr/>
                    <a:lstStyle/>
                    <a:p>
                      <a:pPr algn="ctr"/>
                      <a:r>
                        <a:rPr kumimoji="0" lang="en-US" sz="1800" kern="1200" dirty="0" smtClean="0">
                          <a:solidFill>
                            <a:schemeClr val="dk1"/>
                          </a:solidFill>
                          <a:latin typeface="+mn-ea"/>
                          <a:ea typeface="+mn-ea"/>
                          <a:cs typeface="+mn-cs"/>
                        </a:rPr>
                        <a:t>11:00-11:30 </a:t>
                      </a: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3">
                  <a:txBody>
                    <a:bodyPr/>
                    <a:lstStyle/>
                    <a:p>
                      <a:pPr algn="ctr"/>
                      <a:r>
                        <a:rPr kumimoji="0" lang="zh-CN" altLang="zh-CN" sz="1800" b="1" kern="1200" dirty="0" smtClean="0">
                          <a:solidFill>
                            <a:schemeClr val="dk1"/>
                          </a:solidFill>
                          <a:latin typeface="+mn-lt"/>
                          <a:ea typeface="+mn-ea"/>
                          <a:cs typeface="+mn-cs"/>
                        </a:rPr>
                        <a:t>用于治疗多重耐药细菌的新机理多肽药物的开发</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r>
              <a:tr h="1762204">
                <a:tc vMerge="1">
                  <a:txBody>
                    <a:bodyPr/>
                    <a:lstStyle/>
                    <a:p>
                      <a:endParaRPr lang="zh-CN" altLang="en-US"/>
                    </a:p>
                  </a:txBody>
                  <a:tcPr/>
                </a:tc>
                <a:tc gridSpan="2">
                  <a:txBody>
                    <a:bodyPr/>
                    <a:lstStyle/>
                    <a:p>
                      <a:r>
                        <a:rPr kumimoji="0" lang="zh-CN" altLang="zh-CN" sz="1800" b="1" kern="1200" dirty="0" smtClean="0">
                          <a:solidFill>
                            <a:schemeClr val="dk1"/>
                          </a:solidFill>
                          <a:latin typeface="+mn-lt"/>
                          <a:ea typeface="+mn-ea"/>
                          <a:cs typeface="+mn-cs"/>
                        </a:rPr>
                        <a:t>何润泽 </a:t>
                      </a:r>
                      <a:endParaRPr kumimoji="0" lang="zh-CN" altLang="zh-CN" sz="1800" kern="1200" dirty="0" smtClean="0">
                        <a:solidFill>
                          <a:schemeClr val="dk1"/>
                        </a:solidFill>
                        <a:latin typeface="+mn-lt"/>
                        <a:ea typeface="+mn-ea"/>
                        <a:cs typeface="+mn-cs"/>
                      </a:endParaRPr>
                    </a:p>
                    <a:p>
                      <a:r>
                        <a:rPr kumimoji="0" lang="en-US" altLang="zh-CN" sz="1800" kern="1200" dirty="0" smtClean="0">
                          <a:solidFill>
                            <a:schemeClr val="dk1"/>
                          </a:solidFill>
                          <a:latin typeface="+mn-lt"/>
                          <a:ea typeface="+mn-ea"/>
                          <a:cs typeface="+mn-cs"/>
                        </a:rPr>
                        <a:t>       </a:t>
                      </a:r>
                      <a:r>
                        <a:rPr kumimoji="0" lang="zh-CN" altLang="zh-CN" sz="1600" kern="1200" dirty="0" smtClean="0">
                          <a:solidFill>
                            <a:schemeClr val="dk1"/>
                          </a:solidFill>
                          <a:latin typeface="+mn-ea"/>
                          <a:ea typeface="+mn-ea"/>
                          <a:cs typeface="+mn-cs"/>
                        </a:rPr>
                        <a:t>博士，上海胜泽泰（</a:t>
                      </a:r>
                      <a:r>
                        <a:rPr kumimoji="0" lang="en-US" altLang="zh-CN" sz="1600" kern="1200" dirty="0" smtClean="0">
                          <a:solidFill>
                            <a:schemeClr val="dk1"/>
                          </a:solidFill>
                          <a:latin typeface="+mn-ea"/>
                          <a:ea typeface="+mn-ea"/>
                          <a:cs typeface="+mn-cs"/>
                        </a:rPr>
                        <a:t>Space Peptides</a:t>
                      </a:r>
                      <a:r>
                        <a:rPr kumimoji="0" lang="zh-CN" altLang="zh-CN" sz="1600" kern="1200" dirty="0" smtClean="0">
                          <a:solidFill>
                            <a:schemeClr val="dk1"/>
                          </a:solidFill>
                          <a:latin typeface="+mn-ea"/>
                          <a:ea typeface="+mn-ea"/>
                          <a:cs typeface="+mn-cs"/>
                        </a:rPr>
                        <a:t>）医药科技有限公司</a:t>
                      </a:r>
                      <a:r>
                        <a:rPr kumimoji="0" lang="en-US" altLang="zh-CN" sz="1600" kern="1200" dirty="0" smtClean="0">
                          <a:solidFill>
                            <a:schemeClr val="dk1"/>
                          </a:solidFill>
                          <a:latin typeface="+mn-ea"/>
                          <a:ea typeface="+mn-ea"/>
                          <a:cs typeface="+mn-cs"/>
                        </a:rPr>
                        <a:t> CEO</a:t>
                      </a:r>
                      <a:r>
                        <a:rPr kumimoji="0" lang="zh-CN" altLang="zh-CN" sz="1600" kern="1200" dirty="0" smtClean="0">
                          <a:solidFill>
                            <a:schemeClr val="dk1"/>
                          </a:solidFill>
                          <a:latin typeface="+mn-ea"/>
                          <a:ea typeface="+mn-ea"/>
                          <a:cs typeface="+mn-cs"/>
                        </a:rPr>
                        <a:t>，瑞士伯尔尼大学 化学与生物化学院 博士后副研究员，厦门大学联合实验室副主任，厦门大学 固体表面物理化学国家重点实验室 助理研究员，武汉大学化学学士，瑞士伯尔尼大学硕士、博士，从事多肽药物化学、多肽药物设计</a:t>
                      </a:r>
                      <a:r>
                        <a:rPr kumimoji="0" lang="en-US" altLang="zh-CN" sz="1600" kern="1200" dirty="0" smtClean="0">
                          <a:solidFill>
                            <a:schemeClr val="dk1"/>
                          </a:solidFill>
                          <a:latin typeface="+mn-ea"/>
                          <a:ea typeface="+mn-ea"/>
                          <a:cs typeface="+mn-cs"/>
                        </a:rPr>
                        <a:t>7</a:t>
                      </a:r>
                      <a:r>
                        <a:rPr kumimoji="0" lang="zh-CN" altLang="zh-CN" sz="1600" kern="1200" dirty="0" smtClean="0">
                          <a:solidFill>
                            <a:schemeClr val="dk1"/>
                          </a:solidFill>
                          <a:latin typeface="+mn-ea"/>
                          <a:ea typeface="+mn-ea"/>
                          <a:cs typeface="+mn-cs"/>
                        </a:rPr>
                        <a:t>年研发经验。</a:t>
                      </a:r>
                      <a:endParaRPr kumimoji="0" lang="en-US" altLang="zh-CN" sz="1600" kern="1200" dirty="0" smtClean="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c gridSpan="2">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r>
            </a:tbl>
          </a:graphicData>
        </a:graphic>
      </p:graphicFrame>
      <p:pic>
        <p:nvPicPr>
          <p:cNvPr id="5" name="图片 4" descr="吴疆.png"/>
          <p:cNvPicPr/>
          <p:nvPr/>
        </p:nvPicPr>
        <p:blipFill>
          <a:blip r:embed="rId2" cstate="print"/>
          <a:stretch>
            <a:fillRect/>
          </a:stretch>
        </p:blipFill>
        <p:spPr>
          <a:xfrm>
            <a:off x="7524328" y="2348880"/>
            <a:ext cx="1162050" cy="1584176"/>
          </a:xfrm>
          <a:prstGeom prst="rect">
            <a:avLst/>
          </a:prstGeom>
        </p:spPr>
      </p:pic>
      <p:pic>
        <p:nvPicPr>
          <p:cNvPr id="8" name="图片 7">
            <a:extLst>
              <a:ext uri="{FF2B5EF4-FFF2-40B4-BE49-F238E27FC236}">
                <a16:creationId xmlns:lc="http://schemas.openxmlformats.org/drawingml/2006/lockedCanvas" xmlns="" xmlns:a16="http://schemas.microsoft.com/office/drawing/2014/main"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id="{7FB47ED5-F181-4CBF-9EA9-E0E04F5E1D83}"/>
              </a:ext>
            </a:extLst>
          </p:cNvPr>
          <p:cNvPicPr/>
          <p:nvPr/>
        </p:nvPicPr>
        <p:blipFill>
          <a:blip r:embed="rId3" cstate="print">
            <a:extLst>
              <a:ext uri="{28A0092B-C50C-407E-A947-70E740481C1C}">
                <a14:useLocalDpi xmlns:lc="http://schemas.openxmlformats.org/drawingml/2006/lockedCanvas" xmlns:pic="http://schemas.openxmlformats.org/drawingml/2006/picture" xmlns="" xmlns:a14="http://schemas.microsoft.com/office/drawing/2010/main"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val="0"/>
              </a:ext>
            </a:extLst>
          </a:blip>
          <a:stretch>
            <a:fillRect/>
          </a:stretch>
        </p:blipFill>
        <p:spPr>
          <a:xfrm>
            <a:off x="7452320" y="5085184"/>
            <a:ext cx="1228725" cy="14401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467544" y="836712"/>
          <a:ext cx="8324230" cy="5872340"/>
        </p:xfrm>
        <a:graphic>
          <a:graphicData uri="http://schemas.openxmlformats.org/drawingml/2006/table">
            <a:tbl>
              <a:tblPr firstRow="1" bandRow="1">
                <a:tableStyleId>{284E427A-3D55-4303-BF80-6455036E1DE7}</a:tableStyleId>
              </a:tblPr>
              <a:tblGrid>
                <a:gridCol w="1285884"/>
                <a:gridCol w="1777970"/>
                <a:gridCol w="3903054"/>
                <a:gridCol w="1357322"/>
              </a:tblGrid>
              <a:tr h="4082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lumMod val="95000"/>
                              <a:lumOff val="5000"/>
                            </a:schemeClr>
                          </a:solidFill>
                        </a:rPr>
                        <a:t>日期</a:t>
                      </a:r>
                      <a:endParaRPr lang="zh-CN" altLang="en-US" sz="2400" dirty="0" smtClean="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时间</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议程</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449981">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latin typeface="+mn-ea"/>
                          <a:ea typeface="+mn-ea"/>
                        </a:rPr>
                        <a:t>11.09</a:t>
                      </a:r>
                      <a:endParaRPr lang="zh-CN" altLang="en-US" sz="1800" b="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p>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ea"/>
                          <a:ea typeface="+mn-ea"/>
                          <a:cs typeface="+mn-cs"/>
                        </a:rPr>
                        <a:t>11:30-12:00</a:t>
                      </a:r>
                      <a:endParaRPr lang="zh-CN" altLang="en-US" sz="18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zh-CN" sz="1800" b="1" kern="1200" dirty="0" smtClean="0">
                          <a:solidFill>
                            <a:schemeClr val="dk1"/>
                          </a:solidFill>
                          <a:latin typeface="+mn-lt"/>
                          <a:ea typeface="+mn-ea"/>
                          <a:cs typeface="+mn-cs"/>
                        </a:rPr>
                        <a:t>药物制剂新剂型的开发</a:t>
                      </a:r>
                      <a:endParaRPr lang="zh-CN" altLang="en-US" sz="1800" b="1"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1870008">
                <a:tc vMerge="1">
                  <a:txBody>
                    <a:bodyPr/>
                    <a:lstStyle/>
                    <a:p>
                      <a:endParaRPr kumimoji="0" lang="en-US" altLang="zh-CN" sz="1800" b="1" kern="12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0" lang="zh-CN" altLang="zh-CN" sz="1800" b="1" kern="1200" dirty="0" smtClean="0">
                          <a:solidFill>
                            <a:schemeClr val="dk1"/>
                          </a:solidFill>
                          <a:latin typeface="+mn-lt"/>
                          <a:ea typeface="+mn-ea"/>
                          <a:cs typeface="+mn-cs"/>
                        </a:rPr>
                        <a:t>方国永</a:t>
                      </a:r>
                      <a:endParaRPr kumimoji="0" lang="zh-CN" altLang="zh-CN" sz="1800" kern="1200" dirty="0" smtClean="0">
                        <a:solidFill>
                          <a:schemeClr val="dk1"/>
                        </a:solidFill>
                        <a:latin typeface="+mn-lt"/>
                        <a:ea typeface="+mn-ea"/>
                        <a:cs typeface="+mn-cs"/>
                      </a:endParaRPr>
                    </a:p>
                    <a:p>
                      <a:r>
                        <a:rPr kumimoji="0" lang="en-US" altLang="zh-CN" sz="1800" kern="1200" dirty="0" smtClean="0">
                          <a:solidFill>
                            <a:schemeClr val="dk1"/>
                          </a:solidFill>
                          <a:latin typeface="+mn-lt"/>
                          <a:ea typeface="+mn-ea"/>
                          <a:cs typeface="+mn-cs"/>
                        </a:rPr>
                        <a:t>        </a:t>
                      </a:r>
                      <a:r>
                        <a:rPr kumimoji="0" lang="zh-CN" altLang="zh-CN" sz="1600" kern="1200" dirty="0" smtClean="0">
                          <a:solidFill>
                            <a:schemeClr val="dk1"/>
                          </a:solidFill>
                          <a:latin typeface="+mn-ea"/>
                          <a:ea typeface="+mn-ea"/>
                          <a:cs typeface="+mn-cs"/>
                        </a:rPr>
                        <a:t>浙江润鑫医药科技有限公司总经理，化学本科毕业于北京大学医学部药学院，拥有美国内布拉斯加州克瑞顿大学医学院多肽化学硕士和加州大学洛杉矶分校安德森商学院的工商管理硕士学位。曾在多肽业界</a:t>
                      </a:r>
                      <a:r>
                        <a:rPr kumimoji="0" lang="en-US" altLang="zh-CN" sz="1600" kern="1200" dirty="0" smtClean="0">
                          <a:solidFill>
                            <a:schemeClr val="dk1"/>
                          </a:solidFill>
                          <a:latin typeface="+mn-ea"/>
                          <a:ea typeface="+mn-ea"/>
                          <a:cs typeface="+mn-cs"/>
                        </a:rPr>
                        <a:t>CMO</a:t>
                      </a:r>
                      <a:r>
                        <a:rPr kumimoji="0" lang="zh-CN" altLang="zh-CN" sz="1600" kern="1200" dirty="0" smtClean="0">
                          <a:solidFill>
                            <a:schemeClr val="dk1"/>
                          </a:solidFill>
                          <a:latin typeface="+mn-ea"/>
                          <a:ea typeface="+mn-ea"/>
                          <a:cs typeface="+mn-cs"/>
                        </a:rPr>
                        <a:t>领军公司之一的</a:t>
                      </a:r>
                      <a:r>
                        <a:rPr kumimoji="0" lang="en-US" altLang="zh-CN" sz="1600" kern="1200" dirty="0" smtClean="0">
                          <a:solidFill>
                            <a:schemeClr val="dk1"/>
                          </a:solidFill>
                          <a:latin typeface="+mn-ea"/>
                          <a:ea typeface="+mn-ea"/>
                          <a:cs typeface="+mn-cs"/>
                        </a:rPr>
                        <a:t>Polypeptide Group</a:t>
                      </a:r>
                      <a:r>
                        <a:rPr kumimoji="0" lang="zh-CN" altLang="zh-CN" sz="1600" kern="1200" dirty="0" smtClean="0">
                          <a:solidFill>
                            <a:schemeClr val="dk1"/>
                          </a:solidFill>
                          <a:latin typeface="+mn-ea"/>
                          <a:ea typeface="+mn-ea"/>
                          <a:cs typeface="+mn-cs"/>
                        </a:rPr>
                        <a:t>（</a:t>
                      </a:r>
                      <a:r>
                        <a:rPr kumimoji="0" lang="en-US" altLang="zh-CN" sz="1600" kern="1200" dirty="0" smtClean="0">
                          <a:solidFill>
                            <a:schemeClr val="dk1"/>
                          </a:solidFill>
                          <a:latin typeface="+mn-ea"/>
                          <a:ea typeface="+mn-ea"/>
                          <a:cs typeface="+mn-cs"/>
                        </a:rPr>
                        <a:t>PPL</a:t>
                      </a:r>
                      <a:r>
                        <a:rPr kumimoji="0" lang="zh-CN" altLang="zh-CN" sz="1600" kern="1200" dirty="0" smtClean="0">
                          <a:solidFill>
                            <a:schemeClr val="dk1"/>
                          </a:solidFill>
                          <a:latin typeface="+mn-ea"/>
                          <a:ea typeface="+mn-ea"/>
                          <a:cs typeface="+mn-cs"/>
                        </a:rPr>
                        <a:t>）加州洛杉矶分公司就职，在</a:t>
                      </a:r>
                      <a:r>
                        <a:rPr kumimoji="0" lang="en-US" altLang="zh-CN" sz="1600" kern="1200" dirty="0" smtClean="0">
                          <a:solidFill>
                            <a:schemeClr val="dk1"/>
                          </a:solidFill>
                          <a:latin typeface="+mn-ea"/>
                          <a:ea typeface="+mn-ea"/>
                          <a:cs typeface="+mn-cs"/>
                        </a:rPr>
                        <a:t>PPL</a:t>
                      </a:r>
                      <a:r>
                        <a:rPr kumimoji="0" lang="zh-CN" altLang="zh-CN" sz="1600" kern="1200" dirty="0" smtClean="0">
                          <a:solidFill>
                            <a:schemeClr val="dk1"/>
                          </a:solidFill>
                          <a:latin typeface="+mn-ea"/>
                          <a:ea typeface="+mn-ea"/>
                          <a:cs typeface="+mn-cs"/>
                        </a:rPr>
                        <a:t>工作的</a:t>
                      </a:r>
                      <a:r>
                        <a:rPr kumimoji="0" lang="en-US" altLang="zh-CN" sz="1600" kern="1200" dirty="0" smtClean="0">
                          <a:solidFill>
                            <a:schemeClr val="dk1"/>
                          </a:solidFill>
                          <a:latin typeface="+mn-ea"/>
                          <a:ea typeface="+mn-ea"/>
                          <a:cs typeface="+mn-cs"/>
                        </a:rPr>
                        <a:t>12</a:t>
                      </a:r>
                      <a:r>
                        <a:rPr kumimoji="0" lang="zh-CN" altLang="zh-CN" sz="1600" kern="1200" dirty="0" smtClean="0">
                          <a:solidFill>
                            <a:schemeClr val="dk1"/>
                          </a:solidFill>
                          <a:latin typeface="+mn-ea"/>
                          <a:ea typeface="+mn-ea"/>
                          <a:cs typeface="+mn-cs"/>
                        </a:rPr>
                        <a:t>年间，带领的团队直接接触和开发过目前国内外多个上市多肽药物的原料药工艺研发、工艺优化、工艺放大和大规模生产任务。</a:t>
                      </a:r>
                      <a:endParaRPr kumimoji="0" lang="zh-CN" altLang="en-US" sz="1600" kern="1200" dirty="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06749">
                <a:tc vMerge="1">
                  <a:txBody>
                    <a:bodyPr/>
                    <a:lstStyle/>
                    <a:p>
                      <a:endParaRPr lang="zh-CN" altLang="en-US"/>
                    </a:p>
                  </a:txBody>
                  <a:tcPr/>
                </a:tc>
                <a:tc>
                  <a:txBody>
                    <a:bodyPr/>
                    <a:lstStyle/>
                    <a:p>
                      <a:pPr algn="ctr"/>
                      <a:r>
                        <a:rPr kumimoji="0" lang="en-US" sz="1800" kern="1200" dirty="0" smtClean="0">
                          <a:solidFill>
                            <a:schemeClr val="dk1"/>
                          </a:solidFill>
                          <a:latin typeface="+mn-ea"/>
                          <a:ea typeface="+mn-ea"/>
                          <a:cs typeface="+mn-cs"/>
                        </a:rPr>
                        <a:t>12:10-14:00</a:t>
                      </a: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algn="ctr"/>
                      <a:r>
                        <a:rPr kumimoji="0" lang="zh-CN" altLang="en-US" sz="1800" b="1" kern="1200" dirty="0" smtClean="0">
                          <a:solidFill>
                            <a:schemeClr val="dk1"/>
                          </a:solidFill>
                          <a:latin typeface="+mn-lt"/>
                          <a:ea typeface="+mn-ea"/>
                          <a:cs typeface="+mn-cs"/>
                        </a:rPr>
                        <a:t>午餐 （华彩华邑酒店华邑厅）</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408296">
                <a:tc vMerge="1">
                  <a:txBody>
                    <a:bodyPr/>
                    <a:lstStyle/>
                    <a:p>
                      <a:endParaRPr lang="zh-CN" altLang="en-US"/>
                    </a:p>
                  </a:txBody>
                  <a:tcPr/>
                </a:tc>
                <a:tc gridSpan="3">
                  <a:txBody>
                    <a:bodyPr/>
                    <a:lstStyle/>
                    <a:p>
                      <a:pPr algn="ctr"/>
                      <a:r>
                        <a:rPr kumimoji="0" lang="zh-CN" altLang="en-US" sz="1800" b="1" kern="1200" dirty="0" smtClean="0">
                          <a:solidFill>
                            <a:schemeClr val="dk1"/>
                          </a:solidFill>
                          <a:latin typeface="+mn-lt"/>
                          <a:ea typeface="+mn-ea"/>
                          <a:cs typeface="+mn-cs"/>
                        </a:rPr>
                        <a:t>大会主持人：马亚平</a:t>
                      </a: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c hMerge="1">
                  <a:txBody>
                    <a:bodyPr/>
                    <a:lstStyle/>
                    <a:p>
                      <a:endParaRPr lang="zh-CN" altLang="en-US"/>
                    </a:p>
                  </a:txBody>
                  <a:tcPr/>
                </a:tc>
              </a:tr>
              <a:tr h="431554">
                <a:tc vMerge="1">
                  <a:txBody>
                    <a:bodyPr/>
                    <a:lstStyle/>
                    <a:p>
                      <a:endParaRPr lang="zh-CN" altLang="en-US"/>
                    </a:p>
                  </a:txBody>
                  <a:tcPr/>
                </a:tc>
                <a:tc>
                  <a:txBody>
                    <a:bodyPr/>
                    <a:lstStyle/>
                    <a:p>
                      <a:pPr algn="ctr"/>
                      <a:r>
                        <a:rPr kumimoji="0" lang="en-US" sz="1800" kern="1200" dirty="0" smtClean="0">
                          <a:solidFill>
                            <a:schemeClr val="dk1"/>
                          </a:solidFill>
                          <a:latin typeface="+mn-ea"/>
                          <a:ea typeface="+mn-ea"/>
                          <a:cs typeface="+mn-cs"/>
                        </a:rPr>
                        <a:t>14:00-14:30 </a:t>
                      </a: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algn="ctr"/>
                      <a:r>
                        <a:rPr kumimoji="0" lang="zh-CN" altLang="zh-CN" sz="1800" b="1" kern="1200" dirty="0" smtClean="0">
                          <a:solidFill>
                            <a:schemeClr val="dk1"/>
                          </a:solidFill>
                          <a:latin typeface="+mn-lt"/>
                          <a:ea typeface="+mn-ea"/>
                          <a:cs typeface="+mn-cs"/>
                        </a:rPr>
                        <a:t>多肽原料药</a:t>
                      </a:r>
                      <a:r>
                        <a:rPr kumimoji="0" lang="en-US" altLang="zh-CN" sz="1800" b="1" kern="1200" dirty="0" smtClean="0">
                          <a:solidFill>
                            <a:schemeClr val="dk1"/>
                          </a:solidFill>
                          <a:latin typeface="+mn-lt"/>
                          <a:ea typeface="+mn-ea"/>
                          <a:cs typeface="+mn-cs"/>
                        </a:rPr>
                        <a:t>GMP</a:t>
                      </a:r>
                      <a:r>
                        <a:rPr kumimoji="0" lang="zh-CN" altLang="zh-CN" sz="1800" b="1" kern="1200" dirty="0" smtClean="0">
                          <a:solidFill>
                            <a:schemeClr val="dk1"/>
                          </a:solidFill>
                          <a:latin typeface="+mn-lt"/>
                          <a:ea typeface="+mn-ea"/>
                          <a:cs typeface="+mn-cs"/>
                        </a:rPr>
                        <a:t>生产 </a:t>
                      </a: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1546931">
                <a:tc vMerge="1">
                  <a:txBody>
                    <a:bodyPr/>
                    <a:lstStyle/>
                    <a:p>
                      <a:endParaRPr lang="zh-CN" altLang="en-US"/>
                    </a:p>
                  </a:txBody>
                  <a:tcPr/>
                </a:tc>
                <a:tc gridSpan="2">
                  <a:txBody>
                    <a:bodyPr/>
                    <a:lstStyle/>
                    <a:p>
                      <a:r>
                        <a:rPr kumimoji="0" lang="zh-CN" altLang="en-US" sz="2000" b="1" kern="1200" dirty="0" smtClean="0">
                          <a:solidFill>
                            <a:schemeClr val="dk1"/>
                          </a:solidFill>
                          <a:latin typeface="+mn-lt"/>
                          <a:ea typeface="+mn-ea"/>
                          <a:cs typeface="+mn-cs"/>
                        </a:rPr>
                        <a:t>姜建军</a:t>
                      </a:r>
                    </a:p>
                    <a:p>
                      <a:r>
                        <a:rPr kumimoji="0" lang="zh-CN" altLang="en-US" sz="1600" kern="1200" dirty="0" smtClean="0">
                          <a:solidFill>
                            <a:schemeClr val="dk1"/>
                          </a:solidFill>
                          <a:latin typeface="+mn-ea"/>
                          <a:ea typeface="+mn-ea"/>
                          <a:cs typeface="+mn-cs"/>
                        </a:rPr>
                        <a:t>    博士，</a:t>
                      </a:r>
                      <a:r>
                        <a:rPr kumimoji="0" lang="en-US" sz="1600" kern="1200" dirty="0" smtClean="0">
                          <a:solidFill>
                            <a:schemeClr val="dk1"/>
                          </a:solidFill>
                          <a:latin typeface="+mn-ea"/>
                          <a:ea typeface="+mn-ea"/>
                          <a:cs typeface="+mn-cs"/>
                        </a:rPr>
                        <a:t> 2015</a:t>
                      </a:r>
                      <a:r>
                        <a:rPr kumimoji="0" lang="zh-CN" altLang="en-US" sz="1600" kern="1200" dirty="0" smtClean="0">
                          <a:solidFill>
                            <a:schemeClr val="dk1"/>
                          </a:solidFill>
                          <a:latin typeface="+mn-ea"/>
                          <a:ea typeface="+mn-ea"/>
                          <a:cs typeface="+mn-cs"/>
                        </a:rPr>
                        <a:t>年</a:t>
                      </a:r>
                      <a:r>
                        <a:rPr kumimoji="0" lang="en-US" sz="1600" kern="1200" dirty="0" smtClean="0">
                          <a:solidFill>
                            <a:schemeClr val="dk1"/>
                          </a:solidFill>
                          <a:latin typeface="+mn-ea"/>
                          <a:ea typeface="+mn-ea"/>
                          <a:cs typeface="+mn-cs"/>
                        </a:rPr>
                        <a:t>4 </a:t>
                      </a:r>
                      <a:r>
                        <a:rPr kumimoji="0" lang="zh-CN" altLang="en-US" sz="1600" kern="1200" dirty="0" smtClean="0">
                          <a:solidFill>
                            <a:schemeClr val="dk1"/>
                          </a:solidFill>
                          <a:latin typeface="+mn-ea"/>
                          <a:ea typeface="+mn-ea"/>
                          <a:cs typeface="+mn-cs"/>
                        </a:rPr>
                        <a:t>月，加盟海南双成药业，任多肽原料药副总 （</a:t>
                      </a:r>
                      <a:r>
                        <a:rPr kumimoji="0" lang="en-US" sz="1600" kern="1200" dirty="0" smtClean="0">
                          <a:solidFill>
                            <a:schemeClr val="dk1"/>
                          </a:solidFill>
                          <a:latin typeface="+mn-ea"/>
                          <a:ea typeface="+mn-ea"/>
                          <a:cs typeface="+mn-cs"/>
                        </a:rPr>
                        <a:t>21</a:t>
                      </a:r>
                      <a:r>
                        <a:rPr kumimoji="0" lang="zh-CN" altLang="en-US" sz="1600" kern="1200" dirty="0" smtClean="0">
                          <a:solidFill>
                            <a:schemeClr val="dk1"/>
                          </a:solidFill>
                          <a:latin typeface="+mn-ea"/>
                          <a:ea typeface="+mn-ea"/>
                          <a:cs typeface="+mn-cs"/>
                        </a:rPr>
                        <a:t>年多肽</a:t>
                      </a:r>
                      <a:r>
                        <a:rPr kumimoji="0" lang="en-US" sz="1600" kern="1200" dirty="0" smtClean="0">
                          <a:solidFill>
                            <a:schemeClr val="dk1"/>
                          </a:solidFill>
                          <a:latin typeface="+mn-ea"/>
                          <a:ea typeface="+mn-ea"/>
                          <a:cs typeface="+mn-cs"/>
                        </a:rPr>
                        <a:t>GMP</a:t>
                      </a:r>
                      <a:r>
                        <a:rPr kumimoji="0" lang="zh-CN" altLang="en-US" sz="1600" kern="1200" dirty="0" smtClean="0">
                          <a:solidFill>
                            <a:schemeClr val="dk1"/>
                          </a:solidFill>
                          <a:latin typeface="+mn-ea"/>
                          <a:ea typeface="+mn-ea"/>
                          <a:cs typeface="+mn-cs"/>
                        </a:rPr>
                        <a:t>生产经历）。先后在美国雅培任研究科学师和高级化学师，在美国多肽公司和美国希施生物科技有限公司任</a:t>
                      </a:r>
                      <a:r>
                        <a:rPr kumimoji="0" lang="en-US" sz="1600" kern="1200" dirty="0" smtClean="0">
                          <a:solidFill>
                            <a:schemeClr val="dk1"/>
                          </a:solidFill>
                          <a:latin typeface="+mn-ea"/>
                          <a:ea typeface="+mn-ea"/>
                          <a:cs typeface="+mn-cs"/>
                        </a:rPr>
                        <a:t>GMP </a:t>
                      </a:r>
                      <a:r>
                        <a:rPr kumimoji="0" lang="zh-CN" altLang="en-US" sz="1600" kern="1200" dirty="0" smtClean="0">
                          <a:solidFill>
                            <a:schemeClr val="dk1"/>
                          </a:solidFill>
                          <a:latin typeface="+mn-ea"/>
                          <a:ea typeface="+mn-ea"/>
                          <a:cs typeface="+mn-cs"/>
                        </a:rPr>
                        <a:t>生产副总，组织过多个药物的开发和生产，在多肽药物研发和生产领域有丰富的经验。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pic>
        <p:nvPicPr>
          <p:cNvPr id="8" name="图片 7" descr="姜建军.png"/>
          <p:cNvPicPr/>
          <p:nvPr/>
        </p:nvPicPr>
        <p:blipFill>
          <a:blip r:embed="rId2" cstate="print"/>
          <a:stretch>
            <a:fillRect/>
          </a:stretch>
        </p:blipFill>
        <p:spPr>
          <a:xfrm>
            <a:off x="7524328" y="5229200"/>
            <a:ext cx="1214446" cy="1368152"/>
          </a:xfrm>
          <a:prstGeom prst="rect">
            <a:avLst/>
          </a:prstGeom>
        </p:spPr>
      </p:pic>
      <p:pic>
        <p:nvPicPr>
          <p:cNvPr id="6" name="图片 5"/>
          <p:cNvPicPr/>
          <p:nvPr/>
        </p:nvPicPr>
        <p:blipFill>
          <a:blip r:embed="rId3" cstate="print"/>
          <a:srcRect/>
          <a:stretch>
            <a:fillRect/>
          </a:stretch>
        </p:blipFill>
        <p:spPr bwMode="auto">
          <a:xfrm>
            <a:off x="7524328" y="1988840"/>
            <a:ext cx="1152128" cy="158417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428596" y="571481"/>
          <a:ext cx="8368000" cy="6202571"/>
        </p:xfrm>
        <a:graphic>
          <a:graphicData uri="http://schemas.openxmlformats.org/drawingml/2006/table">
            <a:tbl>
              <a:tblPr firstRow="1" bandRow="1">
                <a:tableStyleId>{284E427A-3D55-4303-BF80-6455036E1DE7}</a:tableStyleId>
              </a:tblPr>
              <a:tblGrid>
                <a:gridCol w="1296970"/>
                <a:gridCol w="1766314"/>
                <a:gridCol w="3935693"/>
                <a:gridCol w="1369023"/>
              </a:tblGrid>
              <a:tr h="4777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lumMod val="95000"/>
                              <a:lumOff val="5000"/>
                            </a:schemeClr>
                          </a:solidFill>
                        </a:rPr>
                        <a:t>日期</a:t>
                      </a:r>
                      <a:endParaRPr lang="zh-CN" altLang="en-US" sz="2400" dirty="0" smtClean="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时间</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400" kern="1200" dirty="0" smtClean="0">
                          <a:solidFill>
                            <a:schemeClr val="tx1"/>
                          </a:solidFill>
                        </a:rPr>
                        <a:t>议程</a:t>
                      </a:r>
                      <a:endParaRPr lang="zh-CN" alt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433270">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smtClean="0">
                          <a:latin typeface="+mn-ea"/>
                          <a:ea typeface="+mn-ea"/>
                        </a:rPr>
                        <a:t>11.09</a:t>
                      </a:r>
                      <a:endParaRPr lang="zh-CN" altLang="en-US" sz="1800" b="0" smtClean="0">
                        <a:latin typeface="+mn-ea"/>
                        <a:ea typeface="+mn-ea"/>
                      </a:endParaRPr>
                    </a:p>
                    <a:p>
                      <a:pPr algn="ctr"/>
                      <a:endParaRPr kumimoji="0" lang="en-US" altLang="zh-CN" sz="1800" b="1" kern="1200" smtClean="0">
                        <a:latin typeface="+mn-ea"/>
                        <a:ea typeface="+mn-ea"/>
                      </a:endParaRPr>
                    </a:p>
                    <a:p>
                      <a:pPr algn="ctr"/>
                      <a:endParaRPr kumimoji="0" lang="en-US" altLang="zh-CN" sz="1800" b="1" kern="1200" smtClean="0">
                        <a:latin typeface="+mn-ea"/>
                        <a:ea typeface="+mn-ea"/>
                      </a:endParaRPr>
                    </a:p>
                    <a:p>
                      <a:pPr algn="ctr"/>
                      <a:endParaRPr kumimoji="0" lang="en-US" altLang="zh-CN" sz="1800" b="1" kern="1200" smtClean="0">
                        <a:latin typeface="+mn-ea"/>
                        <a:ea typeface="+mn-ea"/>
                      </a:endParaRPr>
                    </a:p>
                    <a:p>
                      <a:pPr algn="ctr"/>
                      <a:endParaRPr kumimoji="0" lang="en-US" altLang="zh-CN" sz="1800" b="1" kern="1200" smtClean="0">
                        <a:latin typeface="+mn-ea"/>
                        <a:ea typeface="+mn-ea"/>
                      </a:endParaRPr>
                    </a:p>
                    <a:p>
                      <a:pPr algn="ctr"/>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5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ea"/>
                          <a:ea typeface="+mn-ea"/>
                          <a:cs typeface="+mn-cs"/>
                        </a:rPr>
                        <a:t>14:40-15:10 </a:t>
                      </a:r>
                      <a:endParaRPr lang="zh-CN" altLang="en-US" sz="18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zh-CN" sz="1800" b="1" kern="1200" dirty="0" smtClean="0">
                          <a:solidFill>
                            <a:schemeClr val="dk1"/>
                          </a:solidFill>
                          <a:latin typeface="+mn-lt"/>
                          <a:ea typeface="+mn-ea"/>
                          <a:cs typeface="+mn-cs"/>
                        </a:rPr>
                        <a:t>杂质分析对多肽研究的指导</a:t>
                      </a:r>
                      <a:endParaRPr lang="zh-CN" altLang="en-US" sz="1800" b="1"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2310811">
                <a:tc vMerge="1">
                  <a:txBody>
                    <a:bodyPr/>
                    <a:lstStyle/>
                    <a:p>
                      <a:endParaRPr kumimoji="0" lang="en-US" altLang="zh-CN" sz="1800" b="1" kern="12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0" lang="zh-CN" altLang="zh-CN" sz="1800" b="1" kern="1200" dirty="0" smtClean="0">
                          <a:solidFill>
                            <a:schemeClr val="dk1"/>
                          </a:solidFill>
                          <a:latin typeface="+mn-lt"/>
                          <a:ea typeface="+mn-ea"/>
                          <a:cs typeface="+mn-cs"/>
                        </a:rPr>
                        <a:t>潘正斐 </a:t>
                      </a:r>
                      <a:endParaRPr kumimoji="0" lang="zh-CN" altLang="zh-CN" sz="1800" kern="1200" dirty="0" smtClean="0">
                        <a:solidFill>
                          <a:schemeClr val="dk1"/>
                        </a:solidFill>
                        <a:latin typeface="+mn-lt"/>
                        <a:ea typeface="+mn-ea"/>
                        <a:cs typeface="+mn-cs"/>
                      </a:endParaRPr>
                    </a:p>
                    <a:p>
                      <a:r>
                        <a:rPr kumimoji="0" lang="en-US" altLang="zh-CN" sz="1600" kern="1200" dirty="0" smtClean="0">
                          <a:solidFill>
                            <a:schemeClr val="dk1"/>
                          </a:solidFill>
                          <a:latin typeface="+mn-ea"/>
                          <a:ea typeface="+mn-ea"/>
                          <a:cs typeface="+mn-cs"/>
                        </a:rPr>
                        <a:t>    </a:t>
                      </a:r>
                      <a:r>
                        <a:rPr kumimoji="0" lang="zh-CN" altLang="zh-CN" sz="1600" kern="1200" dirty="0" smtClean="0">
                          <a:solidFill>
                            <a:schemeClr val="dk1"/>
                          </a:solidFill>
                          <a:latin typeface="+mn-ea"/>
                          <a:ea typeface="+mn-ea"/>
                          <a:cs typeface="+mn-cs"/>
                        </a:rPr>
                        <a:t>硕士研究生、副主任药师。曾就职于海南省药品检验所、海南合瑞制药股份有限公司、现任海南中和药业股份有限公司研发总监。</a:t>
                      </a:r>
                      <a:r>
                        <a:rPr kumimoji="0" lang="en-US" altLang="zh-CN" sz="1600" kern="1200" dirty="0" smtClean="0">
                          <a:solidFill>
                            <a:schemeClr val="dk1"/>
                          </a:solidFill>
                          <a:latin typeface="+mn-ea"/>
                          <a:ea typeface="+mn-ea"/>
                          <a:cs typeface="+mn-cs"/>
                        </a:rPr>
                        <a:t>1999</a:t>
                      </a:r>
                      <a:r>
                        <a:rPr kumimoji="0" lang="zh-CN" altLang="zh-CN" sz="1600" kern="1200" dirty="0" smtClean="0">
                          <a:solidFill>
                            <a:schemeClr val="dk1"/>
                          </a:solidFill>
                          <a:latin typeface="+mn-ea"/>
                          <a:ea typeface="+mn-ea"/>
                          <a:cs typeface="+mn-cs"/>
                        </a:rPr>
                        <a:t>年于中国药科大学毕业后，在海南省药品检验所从事化学药品检验分析工作，作为主要成员参与</a:t>
                      </a:r>
                      <a:r>
                        <a:rPr kumimoji="0" lang="en-US" altLang="zh-CN" sz="1600" kern="1200" dirty="0" smtClean="0">
                          <a:solidFill>
                            <a:schemeClr val="dk1"/>
                          </a:solidFill>
                          <a:latin typeface="+mn-ea"/>
                          <a:ea typeface="+mn-ea"/>
                          <a:cs typeface="+mn-cs"/>
                        </a:rPr>
                        <a:t>2010</a:t>
                      </a:r>
                      <a:r>
                        <a:rPr kumimoji="0" lang="zh-CN" altLang="zh-CN" sz="1600" kern="1200" dirty="0" smtClean="0">
                          <a:solidFill>
                            <a:schemeClr val="dk1"/>
                          </a:solidFill>
                          <a:latin typeface="+mn-ea"/>
                          <a:ea typeface="+mn-ea"/>
                          <a:cs typeface="+mn-cs"/>
                        </a:rPr>
                        <a:t>版中国药典“阿司匹林项目”的质量研究、标准起草工作；</a:t>
                      </a:r>
                      <a:r>
                        <a:rPr kumimoji="0" lang="en-US" altLang="zh-CN" sz="1600" kern="1200" dirty="0" smtClean="0">
                          <a:solidFill>
                            <a:schemeClr val="dk1"/>
                          </a:solidFill>
                          <a:latin typeface="+mn-ea"/>
                          <a:ea typeface="+mn-ea"/>
                          <a:cs typeface="+mn-cs"/>
                        </a:rPr>
                        <a:t>2011</a:t>
                      </a:r>
                      <a:r>
                        <a:rPr kumimoji="0" lang="zh-CN" altLang="zh-CN" sz="1600" kern="1200" dirty="0" smtClean="0">
                          <a:solidFill>
                            <a:schemeClr val="dk1"/>
                          </a:solidFill>
                          <a:latin typeface="+mn-ea"/>
                          <a:ea typeface="+mn-ea"/>
                          <a:cs typeface="+mn-cs"/>
                        </a:rPr>
                        <a:t>年作为项目主要成员参与盖茨基金的“磷酸哌喹及磷酸哌喹片”的质量标准修订和起草工作，该项目质量标准后已收载中国药典</a:t>
                      </a:r>
                      <a:r>
                        <a:rPr kumimoji="0" lang="en-US" altLang="zh-CN" sz="1600" kern="1200" dirty="0" smtClean="0">
                          <a:solidFill>
                            <a:schemeClr val="dk1"/>
                          </a:solidFill>
                          <a:latin typeface="+mn-ea"/>
                          <a:ea typeface="+mn-ea"/>
                          <a:cs typeface="+mn-cs"/>
                        </a:rPr>
                        <a:t>2015</a:t>
                      </a:r>
                      <a:r>
                        <a:rPr kumimoji="0" lang="zh-CN" altLang="zh-CN" sz="1600" kern="1200" dirty="0" smtClean="0">
                          <a:solidFill>
                            <a:schemeClr val="dk1"/>
                          </a:solidFill>
                          <a:latin typeface="+mn-ea"/>
                          <a:ea typeface="+mn-ea"/>
                          <a:cs typeface="+mn-cs"/>
                        </a:rPr>
                        <a:t>年版二部。</a:t>
                      </a:r>
                      <a:endParaRPr kumimoji="0" lang="zh-CN" altLang="en-US" sz="1600" kern="1200" dirty="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22059">
                <a:tc vMerge="1">
                  <a:txBody>
                    <a:bodyPr/>
                    <a:lstStyle/>
                    <a:p>
                      <a:endParaRPr lang="zh-CN" altLang="en-US"/>
                    </a:p>
                  </a:txBody>
                  <a:tcPr/>
                </a:tc>
                <a:tc>
                  <a:txBody>
                    <a:bodyPr/>
                    <a:lstStyle/>
                    <a:p>
                      <a:pPr algn="ctr"/>
                      <a:r>
                        <a:rPr kumimoji="0" lang="en-US" sz="1800" kern="1200" dirty="0" smtClean="0">
                          <a:solidFill>
                            <a:schemeClr val="dk1"/>
                          </a:solidFill>
                          <a:latin typeface="+mn-ea"/>
                          <a:ea typeface="+mn-ea"/>
                          <a:cs typeface="+mn-cs"/>
                        </a:rPr>
                        <a:t>15:20-15:50</a:t>
                      </a:r>
                      <a:r>
                        <a:rPr kumimoji="0" lang="en-US" sz="1800" kern="1200" dirty="0" smtClean="0">
                          <a:solidFill>
                            <a:schemeClr val="dk1"/>
                          </a:solidFill>
                          <a:latin typeface="+mn-lt"/>
                          <a:ea typeface="+mn-ea"/>
                          <a:cs typeface="+mn-cs"/>
                        </a:rPr>
                        <a:t> </a:t>
                      </a:r>
                      <a:endParaRPr kumimoji="0" lang="en-US" altLang="zh-CN" sz="1600"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algn="ctr"/>
                      <a:r>
                        <a:rPr kumimoji="0" lang="zh-CN" altLang="zh-CN" sz="1800" b="1" kern="1200" dirty="0" smtClean="0">
                          <a:solidFill>
                            <a:schemeClr val="dk1"/>
                          </a:solidFill>
                          <a:latin typeface="+mn-lt"/>
                          <a:ea typeface="+mn-ea"/>
                          <a:cs typeface="+mn-cs"/>
                        </a:rPr>
                        <a:t>基于膜蛋白受体的多肽药物研发</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a:p>
                  </a:txBody>
                  <a:tcPr/>
                </a:tc>
              </a:tr>
              <a:tr h="2097973">
                <a:tc vMerge="1">
                  <a:txBody>
                    <a:bodyPr/>
                    <a:lstStyle/>
                    <a:p>
                      <a:endParaRPr lang="zh-CN" altLang="en-US"/>
                    </a:p>
                  </a:txBody>
                  <a:tcPr/>
                </a:tc>
                <a:tc gridSpan="2">
                  <a:txBody>
                    <a:bodyPr/>
                    <a:lstStyle/>
                    <a:p>
                      <a:r>
                        <a:rPr kumimoji="0" lang="zh-CN" altLang="zh-CN" sz="1800" b="1" kern="1200" dirty="0" smtClean="0">
                          <a:solidFill>
                            <a:schemeClr val="dk1"/>
                          </a:solidFill>
                          <a:latin typeface="+mn-lt"/>
                          <a:ea typeface="+mn-ea"/>
                          <a:cs typeface="+mn-cs"/>
                        </a:rPr>
                        <a:t>蒋先兴</a:t>
                      </a:r>
                      <a:endParaRPr kumimoji="0" lang="zh-CN" altLang="zh-CN" sz="1800" kern="1200" dirty="0" smtClean="0">
                        <a:solidFill>
                          <a:schemeClr val="dk1"/>
                        </a:solidFill>
                        <a:latin typeface="+mn-lt"/>
                        <a:ea typeface="+mn-ea"/>
                        <a:cs typeface="+mn-cs"/>
                      </a:endParaRPr>
                    </a:p>
                    <a:p>
                      <a:r>
                        <a:rPr kumimoji="0" lang="en-US" altLang="zh-CN" sz="1800" kern="1200" dirty="0" smtClean="0">
                          <a:solidFill>
                            <a:schemeClr val="dk1"/>
                          </a:solidFill>
                          <a:latin typeface="+mn-lt"/>
                          <a:ea typeface="+mn-ea"/>
                          <a:cs typeface="+mn-cs"/>
                        </a:rPr>
                        <a:t>       </a:t>
                      </a:r>
                      <a:r>
                        <a:rPr kumimoji="0" lang="zh-CN" altLang="zh-CN" sz="1600" kern="1200" dirty="0" smtClean="0">
                          <a:solidFill>
                            <a:schemeClr val="dk1"/>
                          </a:solidFill>
                          <a:latin typeface="+mn-ea"/>
                          <a:ea typeface="+mn-ea"/>
                          <a:cs typeface="+mn-cs"/>
                        </a:rPr>
                        <a:t>中山大学特聘教授、博士研究生导师，青年杰出人才“百人计划二期”海外引进人才。迄今为止，发表国际</a:t>
                      </a:r>
                      <a:r>
                        <a:rPr kumimoji="0" lang="en-US" altLang="zh-CN" sz="1600" kern="1200" dirty="0" smtClean="0">
                          <a:solidFill>
                            <a:schemeClr val="dk1"/>
                          </a:solidFill>
                          <a:latin typeface="+mn-ea"/>
                          <a:ea typeface="+mn-ea"/>
                          <a:cs typeface="+mn-cs"/>
                        </a:rPr>
                        <a:t>SCI</a:t>
                      </a:r>
                      <a:r>
                        <a:rPr kumimoji="0" lang="zh-CN" altLang="zh-CN" sz="1600" kern="1200" dirty="0" smtClean="0">
                          <a:solidFill>
                            <a:schemeClr val="dk1"/>
                          </a:solidFill>
                          <a:latin typeface="+mn-ea"/>
                          <a:ea typeface="+mn-ea"/>
                          <a:cs typeface="+mn-cs"/>
                        </a:rPr>
                        <a:t>论文</a:t>
                      </a:r>
                      <a:r>
                        <a:rPr kumimoji="0" lang="en-US" altLang="zh-CN" sz="1600" kern="1200" dirty="0" smtClean="0">
                          <a:solidFill>
                            <a:schemeClr val="dk1"/>
                          </a:solidFill>
                          <a:latin typeface="+mn-ea"/>
                          <a:ea typeface="+mn-ea"/>
                          <a:cs typeface="+mn-cs"/>
                        </a:rPr>
                        <a:t>30</a:t>
                      </a:r>
                      <a:r>
                        <a:rPr kumimoji="0" lang="zh-CN" altLang="zh-CN" sz="1600" kern="1200" dirty="0" smtClean="0">
                          <a:solidFill>
                            <a:schemeClr val="dk1"/>
                          </a:solidFill>
                          <a:latin typeface="+mn-ea"/>
                          <a:ea typeface="+mn-ea"/>
                          <a:cs typeface="+mn-cs"/>
                        </a:rPr>
                        <a:t>余篇，已申请国家发明专利</a:t>
                      </a:r>
                      <a:r>
                        <a:rPr kumimoji="0" lang="en-US" altLang="zh-CN" sz="1600" kern="1200" dirty="0" smtClean="0">
                          <a:solidFill>
                            <a:schemeClr val="dk1"/>
                          </a:solidFill>
                          <a:latin typeface="+mn-ea"/>
                          <a:ea typeface="+mn-ea"/>
                          <a:cs typeface="+mn-cs"/>
                        </a:rPr>
                        <a:t>5</a:t>
                      </a:r>
                      <a:r>
                        <a:rPr kumimoji="0" lang="zh-CN" altLang="zh-CN" sz="1600" kern="1200" dirty="0" smtClean="0">
                          <a:solidFill>
                            <a:schemeClr val="dk1"/>
                          </a:solidFill>
                          <a:latin typeface="+mn-ea"/>
                          <a:ea typeface="+mn-ea"/>
                          <a:cs typeface="+mn-cs"/>
                        </a:rPr>
                        <a:t>项，授权</a:t>
                      </a:r>
                      <a:r>
                        <a:rPr kumimoji="0" lang="en-US" altLang="zh-CN" sz="1600" kern="1200" dirty="0" smtClean="0">
                          <a:solidFill>
                            <a:schemeClr val="dk1"/>
                          </a:solidFill>
                          <a:latin typeface="+mn-ea"/>
                          <a:ea typeface="+mn-ea"/>
                          <a:cs typeface="+mn-cs"/>
                        </a:rPr>
                        <a:t>2</a:t>
                      </a:r>
                      <a:r>
                        <a:rPr kumimoji="0" lang="zh-CN" altLang="zh-CN" sz="1600" kern="1200" dirty="0" smtClean="0">
                          <a:solidFill>
                            <a:schemeClr val="dk1"/>
                          </a:solidFill>
                          <a:latin typeface="+mn-ea"/>
                          <a:ea typeface="+mn-ea"/>
                          <a:cs typeface="+mn-cs"/>
                        </a:rPr>
                        <a:t>项，美国发明</a:t>
                      </a:r>
                      <a:r>
                        <a:rPr kumimoji="0" lang="en-US" altLang="zh-CN" sz="1600" kern="1200" dirty="0" smtClean="0">
                          <a:solidFill>
                            <a:schemeClr val="dk1"/>
                          </a:solidFill>
                          <a:latin typeface="+mn-ea"/>
                          <a:ea typeface="+mn-ea"/>
                          <a:cs typeface="+mn-cs"/>
                        </a:rPr>
                        <a:t>1</a:t>
                      </a:r>
                      <a:r>
                        <a:rPr kumimoji="0" lang="zh-CN" altLang="zh-CN" sz="1600" kern="1200" dirty="0" smtClean="0">
                          <a:solidFill>
                            <a:schemeClr val="dk1"/>
                          </a:solidFill>
                          <a:latin typeface="+mn-ea"/>
                          <a:ea typeface="+mn-ea"/>
                          <a:cs typeface="+mn-cs"/>
                        </a:rPr>
                        <a:t>项。曾获美国斯克利普斯研究所副研博士后基金；获</a:t>
                      </a:r>
                      <a:r>
                        <a:rPr kumimoji="0" lang="en-US" altLang="zh-CN" sz="1600" kern="1200" dirty="0" smtClean="0">
                          <a:solidFill>
                            <a:schemeClr val="dk1"/>
                          </a:solidFill>
                          <a:latin typeface="+mn-ea"/>
                          <a:ea typeface="+mn-ea"/>
                          <a:cs typeface="+mn-cs"/>
                        </a:rPr>
                        <a:t>2012</a:t>
                      </a:r>
                      <a:r>
                        <a:rPr kumimoji="0" lang="zh-CN" altLang="zh-CN" sz="1600" kern="1200" dirty="0" smtClean="0">
                          <a:solidFill>
                            <a:schemeClr val="dk1"/>
                          </a:solidFill>
                          <a:latin typeface="+mn-ea"/>
                          <a:ea typeface="+mn-ea"/>
                          <a:cs typeface="+mn-cs"/>
                        </a:rPr>
                        <a:t>年度中国</a:t>
                      </a:r>
                      <a:r>
                        <a:rPr kumimoji="0" lang="en-US" altLang="zh-CN" sz="1600" kern="1200" dirty="0" smtClean="0">
                          <a:solidFill>
                            <a:schemeClr val="dk1"/>
                          </a:solidFill>
                          <a:latin typeface="+mn-ea"/>
                          <a:ea typeface="+mn-ea"/>
                          <a:cs typeface="+mn-cs"/>
                        </a:rPr>
                        <a:t>-</a:t>
                      </a:r>
                      <a:r>
                        <a:rPr kumimoji="0" lang="zh-CN" altLang="zh-CN" sz="1600" kern="1200" dirty="0" smtClean="0">
                          <a:solidFill>
                            <a:schemeClr val="dk1"/>
                          </a:solidFill>
                          <a:latin typeface="+mn-ea"/>
                          <a:ea typeface="+mn-ea"/>
                          <a:cs typeface="+mn-cs"/>
                        </a:rPr>
                        <a:t>法国施维雅青年药物化学奖；获中科院院长奖学金；获</a:t>
                      </a:r>
                      <a:r>
                        <a:rPr kumimoji="0" lang="en-US" altLang="zh-CN" sz="1600" kern="1200" dirty="0" smtClean="0">
                          <a:solidFill>
                            <a:schemeClr val="dk1"/>
                          </a:solidFill>
                          <a:latin typeface="+mn-ea"/>
                          <a:ea typeface="+mn-ea"/>
                          <a:cs typeface="+mn-cs"/>
                        </a:rPr>
                        <a:t>2013</a:t>
                      </a:r>
                      <a:r>
                        <a:rPr kumimoji="0" lang="zh-CN" altLang="zh-CN" sz="1600" kern="1200" dirty="0" smtClean="0">
                          <a:solidFill>
                            <a:schemeClr val="dk1"/>
                          </a:solidFill>
                          <a:latin typeface="+mn-ea"/>
                          <a:ea typeface="+mn-ea"/>
                          <a:cs typeface="+mn-cs"/>
                        </a:rPr>
                        <a:t>年度教育部高校科研成果自然科学一等奖；重点国家自然科学基金；国家重大研究专项等科研项目。</a:t>
                      </a:r>
                      <a:endParaRPr kumimoji="0" lang="zh-CN" altLang="zh-CN" sz="1600" kern="1200" dirty="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CN" altLang="en-US"/>
                    </a:p>
                  </a:txBody>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49844">
                <a:tc vMerge="1">
                  <a:txBody>
                    <a:bodyPr/>
                    <a:lstStyle/>
                    <a:p>
                      <a:endParaRPr kumimoji="0" lang="en-US" altLang="zh-CN" sz="1800" b="1" kern="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800" kern="1200" dirty="0" smtClean="0">
                          <a:solidFill>
                            <a:schemeClr val="dk1"/>
                          </a:solidFill>
                          <a:latin typeface="+mn-ea"/>
                          <a:ea typeface="+mn-ea"/>
                          <a:cs typeface="+mn-cs"/>
                        </a:rPr>
                        <a:t>16:00-16:20</a:t>
                      </a:r>
                      <a:endParaRPr kumimoji="0" lang="zh-CN" altLang="en-US" sz="1600" kern="1200" dirty="0" smtClean="0">
                        <a:solidFill>
                          <a:schemeClr val="dk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gridSpan="2">
                  <a:txBody>
                    <a:bodyPr/>
                    <a:lstStyle/>
                    <a:p>
                      <a:pPr algn="ctr"/>
                      <a:r>
                        <a:rPr kumimoji="0" lang="zh-CN" altLang="en-US" sz="1800" b="1" kern="1200" dirty="0" smtClean="0">
                          <a:solidFill>
                            <a:schemeClr val="dk1"/>
                          </a:solidFill>
                          <a:latin typeface="+mn-lt"/>
                          <a:ea typeface="+mn-ea"/>
                          <a:cs typeface="+mn-cs"/>
                        </a:rPr>
                        <a:t>茶歇</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40000"/>
                      </a:schemeClr>
                    </a:solidFill>
                  </a:tcPr>
                </a:tc>
                <a:tc hMerge="1">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图片 4"/>
          <p:cNvPicPr/>
          <p:nvPr/>
        </p:nvPicPr>
        <p:blipFill>
          <a:blip r:embed="rId2" cstate="print"/>
          <a:srcRect/>
          <a:stretch>
            <a:fillRect/>
          </a:stretch>
        </p:blipFill>
        <p:spPr bwMode="auto">
          <a:xfrm>
            <a:off x="7524328" y="1988840"/>
            <a:ext cx="1167383" cy="1728192"/>
          </a:xfrm>
          <a:prstGeom prst="rect">
            <a:avLst/>
          </a:prstGeom>
          <a:noFill/>
          <a:ln w="9525">
            <a:noFill/>
            <a:miter lim="800000"/>
            <a:headEnd/>
            <a:tailEnd/>
          </a:ln>
        </p:spPr>
      </p:pic>
      <p:pic>
        <p:nvPicPr>
          <p:cNvPr id="8" name="图片 7"/>
          <p:cNvPicPr/>
          <p:nvPr/>
        </p:nvPicPr>
        <p:blipFill>
          <a:blip r:embed="rId3" cstate="print"/>
          <a:srcRect/>
          <a:stretch>
            <a:fillRect/>
          </a:stretch>
        </p:blipFill>
        <p:spPr bwMode="auto">
          <a:xfrm>
            <a:off x="7524328" y="4509120"/>
            <a:ext cx="1171575" cy="165618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565</TotalTime>
  <Words>2171</Words>
  <Application>Microsoft Office PowerPoint</Application>
  <PresentationFormat>全屏显示(4:3)</PresentationFormat>
  <Paragraphs>257</Paragraphs>
  <Slides>17</Slides>
  <Notes>1</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流畅</vt:lpstr>
      <vt:lpstr>     第三届全国多肽药物研发及规模化  生产前沿技术学术交流会</vt:lpstr>
      <vt:lpstr> 一、会议注册</vt:lpstr>
      <vt:lpstr> 二、会议日程</vt:lpstr>
      <vt:lpstr>三、会议报告详细日程</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酒店距离与交通安排:</vt:lpstr>
      <vt:lpstr>会议联系方式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User</cp:lastModifiedBy>
  <cp:revision>116</cp:revision>
  <dcterms:created xsi:type="dcterms:W3CDTF">2016-11-04T02:36:32Z</dcterms:created>
  <dcterms:modified xsi:type="dcterms:W3CDTF">2017-10-27T14:32:08Z</dcterms:modified>
</cp:coreProperties>
</file>